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77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21" r:id="rId74"/>
    <p:sldId id="257" r:id="rId75"/>
    <p:sldId id="322" r:id="rId76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11"/>
    <p:restoredTop sz="75442"/>
  </p:normalViewPr>
  <p:slideViewPr>
    <p:cSldViewPr>
      <p:cViewPr varScale="1">
        <p:scale>
          <a:sx n="90" d="100"/>
          <a:sy n="90" d="100"/>
        </p:scale>
        <p:origin x="153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67741-04AD-B948-B61E-764102FCE728}" type="datetimeFigureOut">
              <a:rPr lang="en-PK" smtClean="0"/>
              <a:t>29/10/2024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A6E76-2901-F04C-8B10-31A4681C4E9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8094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D0D0D"/>
                </a:solidFill>
                <a:effectLst/>
                <a:latin typeface="Söhne"/>
              </a:rPr>
              <a:t>Statistical difference between two time points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: This refers to testing whether there is a significant difference between measurements or observations taken at two different points in time. It's commonly used in longitudinal studies or before-and-after interventions.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Example: Testing whether there is a significant difference in blood pressure before and after a new medication is administered to patients.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D0D0D"/>
                </a:solidFill>
                <a:effectLst/>
                <a:latin typeface="Söhne"/>
              </a:rPr>
              <a:t>Statistical difference between two conditions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: This involves comparing data from two different experimental conditions or groups to see if there is a significant difference between them. It's often used in experimental studies with control and experimental groups.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Example: Comparing the average exam scores of students who studied with flashcards versus those who studied with textbooks to determine if one method is more effective.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D0D0D"/>
                </a:solidFill>
                <a:effectLst/>
                <a:latin typeface="Söhne"/>
              </a:rPr>
              <a:t>Statistical difference between two measurements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: This is used when comparing two different measurements or variables to assess if there is a significant difference between them. It's common in studies where multiple variables are measured.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Example: Investigating whether there is a significant difference in height between males and females in a population.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D0D0D"/>
                </a:solidFill>
                <a:effectLst/>
                <a:latin typeface="Söhne"/>
              </a:rPr>
              <a:t>Statistical difference between a matched pair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: This refers to testing whether there is a significant difference between two related measurements taken from the same individual or item. It's used when each data point in one group is paired or matched with a data point in the other group.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Example: </a:t>
            </a:r>
            <a:r>
              <a:rPr lang="en-GB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Analyzing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latin typeface="Söhne"/>
              </a:rPr>
              <a:t> whether there is a significant difference in weight before and after a weight loss program for each participant in the program.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A6E76-2901-F04C-8B10-31A4681C4E9E}" type="slidenum">
              <a:rPr lang="en-PK" smtClean="0"/>
              <a:t>10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95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DC91B-70CD-334A-B69E-8D84C7D48229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07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4861" y="304800"/>
            <a:ext cx="7430770" cy="514350"/>
          </a:xfrm>
        </p:spPr>
        <p:txBody>
          <a:bodyPr lIns="0" tIns="0" rIns="0" bIns="0"/>
          <a:lstStyle>
            <a:lvl1pPr>
              <a:defRPr sz="3200" b="0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rtl="0"/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3740-C5AB-1841-8F42-E9A92CF62479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A51EF-743C-9B4F-B1DD-211A64A46300}" type="datetime1">
              <a:rPr lang="en-US" smtClean="0"/>
              <a:t>10/29/24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E1F0F-30D7-0C4D-A9A1-FAFA3110268C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B9A95-E981-7F49-92DB-5FC6E2835F04}" type="datetime1">
              <a:rPr lang="en-US" smtClean="0"/>
              <a:t>10/29/24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16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9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288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94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828040"/>
          </a:xfrm>
          <a:custGeom>
            <a:avLst/>
            <a:gdLst/>
            <a:ahLst/>
            <a:cxnLst/>
            <a:rect l="l" t="t" r="r" b="b"/>
            <a:pathLst>
              <a:path w="9144000" h="828040">
                <a:moveTo>
                  <a:pt x="0" y="827532"/>
                </a:moveTo>
                <a:lnTo>
                  <a:pt x="9144000" y="827532"/>
                </a:lnTo>
                <a:lnTo>
                  <a:pt x="9144000" y="0"/>
                </a:lnTo>
                <a:lnTo>
                  <a:pt x="0" y="0"/>
                </a:lnTo>
                <a:lnTo>
                  <a:pt x="0" y="827532"/>
                </a:lnTo>
                <a:close/>
              </a:path>
            </a:pathLst>
          </a:custGeom>
          <a:solidFill>
            <a:srgbClr val="DFF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52615"/>
            <a:ext cx="9144000" cy="405765"/>
          </a:xfrm>
          <a:custGeom>
            <a:avLst/>
            <a:gdLst/>
            <a:ahLst/>
            <a:cxnLst/>
            <a:rect l="l" t="t" r="r" b="b"/>
            <a:pathLst>
              <a:path w="9144000" h="405765">
                <a:moveTo>
                  <a:pt x="9144000" y="0"/>
                </a:moveTo>
                <a:lnTo>
                  <a:pt x="0" y="0"/>
                </a:lnTo>
                <a:lnTo>
                  <a:pt x="0" y="405384"/>
                </a:lnTo>
                <a:lnTo>
                  <a:pt x="9144000" y="405384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1" y="824483"/>
            <a:ext cx="9144000" cy="26034"/>
          </a:xfrm>
          <a:custGeom>
            <a:avLst/>
            <a:gdLst/>
            <a:ahLst/>
            <a:cxnLst/>
            <a:rect l="l" t="t" r="r" b="b"/>
            <a:pathLst>
              <a:path w="9144000" h="26034">
                <a:moveTo>
                  <a:pt x="0" y="25907"/>
                </a:moveTo>
                <a:lnTo>
                  <a:pt x="9144000" y="25907"/>
                </a:lnTo>
                <a:lnTo>
                  <a:pt x="9144000" y="0"/>
                </a:lnTo>
                <a:lnTo>
                  <a:pt x="0" y="0"/>
                </a:lnTo>
                <a:lnTo>
                  <a:pt x="0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452615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175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627" y="60960"/>
            <a:ext cx="755904" cy="7086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2329" y="185369"/>
            <a:ext cx="743077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3189" y="3056661"/>
            <a:ext cx="7656830" cy="1970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149A4-9C68-394D-A491-9BA7FA3AA146}" type="datetime1">
              <a:rPr lang="en-US" smtClean="0"/>
              <a:t>10/29/24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85631" y="6512549"/>
            <a:ext cx="305434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4750" y="270763"/>
            <a:ext cx="4318634" cy="1137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45739" y="2750820"/>
            <a:ext cx="5711190" cy="3201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00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camscanner.onelink.me/P3GL/g26ffx3k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627" y="1857755"/>
            <a:ext cx="333756" cy="35722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80692" y="5025897"/>
            <a:ext cx="4953508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Comic Sans MS"/>
                <a:cs typeface="Comic Sans MS"/>
              </a:rPr>
              <a:t>Dr.</a:t>
            </a:r>
            <a:r>
              <a:rPr sz="2200" b="1" spc="-65" dirty="0">
                <a:latin typeface="Comic Sans MS"/>
                <a:cs typeface="Comic Sans MS"/>
              </a:rPr>
              <a:t> </a:t>
            </a:r>
            <a:r>
              <a:rPr lang="en-US" sz="2200" b="1" dirty="0">
                <a:latin typeface="Comic Sans MS"/>
                <a:cs typeface="Comic Sans MS"/>
              </a:rPr>
              <a:t>Muhammad Abeer Irfan</a:t>
            </a:r>
            <a:endParaRPr sz="2200" dirty="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91766" y="2277567"/>
            <a:ext cx="630923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 b="1" dirty="0">
                <a:latin typeface="Comic Sans MS"/>
                <a:cs typeface="Comic Sans MS"/>
              </a:rPr>
              <a:t>Data Analytics</a:t>
            </a:r>
            <a:endParaRPr sz="4400" dirty="0">
              <a:latin typeface="Comic Sans MS"/>
              <a:cs typeface="Comic Sans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1F5F4-E27E-419E-9EB1-5AA224012F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1</a:t>
            </a:fld>
            <a:endParaRPr lang="en-PK" spc="-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Paired</a:t>
            </a:r>
            <a:r>
              <a:rPr spc="-30" dirty="0"/>
              <a:t> </a:t>
            </a:r>
            <a:r>
              <a:rPr dirty="0"/>
              <a:t>Sample</a:t>
            </a:r>
            <a:r>
              <a:rPr spc="-15" dirty="0"/>
              <a:t> </a:t>
            </a:r>
            <a:r>
              <a:rPr dirty="0"/>
              <a:t>t</a:t>
            </a:r>
            <a:r>
              <a:rPr spc="5" dirty="0"/>
              <a:t>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23189" y="996823"/>
            <a:ext cx="7648575" cy="2014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Paired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Samples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i="1" spc="415" dirty="0">
                <a:latin typeface="Arial"/>
                <a:cs typeface="Arial"/>
              </a:rPr>
              <a:t>t</a:t>
            </a:r>
            <a:r>
              <a:rPr sz="2200" i="1" spc="10" dirty="0">
                <a:latin typeface="Arial"/>
                <a:cs typeface="Arial"/>
              </a:rPr>
              <a:t> 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commonly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used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25" dirty="0">
                <a:latin typeface="Comic Sans MS"/>
                <a:cs typeface="Comic Sans MS"/>
              </a:rPr>
              <a:t> the 	</a:t>
            </a:r>
            <a:r>
              <a:rPr sz="2200" spc="-10" dirty="0">
                <a:latin typeface="Comic Sans MS"/>
                <a:cs typeface="Comic Sans MS"/>
              </a:rPr>
              <a:t>following:</a:t>
            </a:r>
            <a:endParaRPr sz="2200" dirty="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45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Statistical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difference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between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time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points</a:t>
            </a:r>
            <a:endParaRPr sz="1800" dirty="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Statistical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difference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between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conditions</a:t>
            </a:r>
            <a:endParaRPr sz="1800" dirty="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Statistical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difference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between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measurements</a:t>
            </a:r>
            <a:endParaRPr sz="1800" dirty="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Statistical</a:t>
            </a:r>
            <a:r>
              <a:rPr sz="1800" spc="-6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difference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between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matched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pair</a:t>
            </a:r>
            <a:endParaRPr sz="18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Procedure</a:t>
            </a:r>
            <a:r>
              <a:rPr spc="-15" dirty="0"/>
              <a:t> </a:t>
            </a:r>
            <a:r>
              <a:rPr dirty="0"/>
              <a:t>Paired</a:t>
            </a:r>
            <a:r>
              <a:rPr spc="-50" dirty="0"/>
              <a:t> </a:t>
            </a:r>
            <a:r>
              <a:rPr dirty="0"/>
              <a:t>Sample</a:t>
            </a:r>
            <a:r>
              <a:rPr spc="-20" dirty="0"/>
              <a:t> </a:t>
            </a:r>
            <a:r>
              <a:rPr dirty="0"/>
              <a:t>t</a:t>
            </a:r>
            <a:r>
              <a:rPr spc="-15" dirty="0"/>
              <a:t>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29" y="900430"/>
            <a:ext cx="9003030" cy="3435556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100" marR="30480">
              <a:lnSpc>
                <a:spcPts val="1839"/>
              </a:lnSpc>
              <a:spcBef>
                <a:spcPts val="330"/>
              </a:spcBef>
            </a:pPr>
            <a:r>
              <a:rPr sz="1700" b="1" dirty="0">
                <a:solidFill>
                  <a:srgbClr val="FF0000"/>
                </a:solidFill>
                <a:latin typeface="Comic Sans MS"/>
                <a:cs typeface="Comic Sans MS"/>
              </a:rPr>
              <a:t>Example:</a:t>
            </a:r>
            <a:r>
              <a:rPr sz="1700" b="1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Suppose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n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students</a:t>
            </a:r>
            <a:r>
              <a:rPr sz="1700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were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given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diagnostic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before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studying</a:t>
            </a:r>
            <a:r>
              <a:rPr sz="1700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spc="-50" dirty="0">
                <a:solidFill>
                  <a:srgbClr val="0000FF"/>
                </a:solidFill>
                <a:latin typeface="Comic Sans MS"/>
                <a:cs typeface="Comic Sans MS"/>
              </a:rPr>
              <a:t>a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particular</a:t>
            </a:r>
            <a:r>
              <a:rPr sz="1700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module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and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then</a:t>
            </a:r>
            <a:r>
              <a:rPr sz="17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again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after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completing</a:t>
            </a:r>
            <a:r>
              <a:rPr sz="1700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module.</a:t>
            </a:r>
            <a:r>
              <a:rPr sz="1700" spc="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We</a:t>
            </a:r>
            <a:r>
              <a:rPr sz="1700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want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to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find</a:t>
            </a:r>
            <a:r>
              <a:rPr sz="17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out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if,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in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general,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our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teaching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leads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to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improvements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in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students’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knowledge/skills</a:t>
            </a:r>
            <a:r>
              <a:rPr sz="1700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(i.e. 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test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scores).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We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can</a:t>
            </a:r>
            <a:r>
              <a:rPr sz="1700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use</a:t>
            </a:r>
            <a:r>
              <a:rPr sz="1700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700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results</a:t>
            </a:r>
            <a:r>
              <a:rPr sz="17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from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our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1700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students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to</a:t>
            </a:r>
            <a:r>
              <a:rPr sz="1700" spc="-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draw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conclusions</a:t>
            </a:r>
            <a:r>
              <a:rPr sz="17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spc="-10" dirty="0">
                <a:solidFill>
                  <a:srgbClr val="0000FF"/>
                </a:solidFill>
                <a:latin typeface="Comic Sans MS"/>
                <a:cs typeface="Comic Sans MS"/>
              </a:rPr>
              <a:t>about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impact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7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this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module</a:t>
            </a:r>
            <a:r>
              <a:rPr sz="17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00FF"/>
                </a:solidFill>
                <a:latin typeface="Comic Sans MS"/>
                <a:cs typeface="Comic Sans MS"/>
              </a:rPr>
              <a:t>in</a:t>
            </a:r>
            <a:r>
              <a:rPr sz="17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00" spc="-10" dirty="0">
                <a:solidFill>
                  <a:srgbClr val="0000FF"/>
                </a:solidFill>
                <a:latin typeface="Comic Sans MS"/>
                <a:cs typeface="Comic Sans MS"/>
              </a:rPr>
              <a:t>general.</a:t>
            </a:r>
            <a:endParaRPr sz="1700" dirty="0">
              <a:latin typeface="Comic Sans MS"/>
              <a:cs typeface="Comic Sans MS"/>
            </a:endParaRPr>
          </a:p>
          <a:p>
            <a:pPr marL="38100" marR="5146040">
              <a:lnSpc>
                <a:spcPts val="2250"/>
              </a:lnSpc>
              <a:spcBef>
                <a:spcPts val="60"/>
              </a:spcBef>
            </a:pPr>
            <a:r>
              <a:rPr sz="1700" dirty="0">
                <a:latin typeface="Comic Sans MS"/>
                <a:cs typeface="Comic Sans MS"/>
              </a:rPr>
              <a:t>Let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x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=</a:t>
            </a:r>
            <a:r>
              <a:rPr sz="1700" spc="-3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test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score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before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10" dirty="0">
                <a:latin typeface="Comic Sans MS"/>
                <a:cs typeface="Comic Sans MS"/>
              </a:rPr>
              <a:t> module, </a:t>
            </a:r>
            <a:r>
              <a:rPr sz="1700" dirty="0">
                <a:latin typeface="Comic Sans MS"/>
                <a:cs typeface="Comic Sans MS"/>
              </a:rPr>
              <a:t>y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=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test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score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after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10" dirty="0">
                <a:latin typeface="Comic Sans MS"/>
                <a:cs typeface="Comic Sans MS"/>
              </a:rPr>
              <a:t> module</a:t>
            </a:r>
            <a:endParaRPr sz="1700" dirty="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700" b="1" spc="-10" dirty="0">
                <a:solidFill>
                  <a:srgbClr val="FF0000"/>
                </a:solidFill>
                <a:latin typeface="Comic Sans MS"/>
                <a:cs typeface="Comic Sans MS"/>
              </a:rPr>
              <a:t>Procedure:</a:t>
            </a:r>
            <a:endParaRPr sz="1700" dirty="0">
              <a:latin typeface="Comic Sans MS"/>
              <a:cs typeface="Comic Sans MS"/>
            </a:endParaRPr>
          </a:p>
          <a:p>
            <a:pPr marL="38100" marR="551815" indent="215900">
              <a:lnSpc>
                <a:spcPts val="1820"/>
              </a:lnSpc>
              <a:spcBef>
                <a:spcPts val="459"/>
              </a:spcBef>
              <a:buAutoNum type="arabicPeriod"/>
              <a:tabLst>
                <a:tab pos="254000" algn="l"/>
              </a:tabLst>
            </a:pPr>
            <a:r>
              <a:rPr sz="1700" dirty="0">
                <a:latin typeface="Comic Sans MS"/>
                <a:cs typeface="Comic Sans MS"/>
              </a:rPr>
              <a:t>Calculate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difference</a:t>
            </a:r>
            <a:r>
              <a:rPr sz="1700" spc="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(</a:t>
            </a:r>
            <a:r>
              <a:rPr sz="1700" dirty="0">
                <a:latin typeface="STIX Two Math"/>
                <a:cs typeface="STIX Two Math"/>
              </a:rPr>
              <a:t>𝑑</a:t>
            </a:r>
            <a:r>
              <a:rPr sz="1875" baseline="-15555" dirty="0">
                <a:latin typeface="STIX Two Math"/>
                <a:cs typeface="STIX Two Math"/>
              </a:rPr>
              <a:t>𝑖</a:t>
            </a:r>
            <a:r>
              <a:rPr sz="1875" spc="442" baseline="-15555" dirty="0">
                <a:latin typeface="STIX Two Math"/>
                <a:cs typeface="STIX Two Math"/>
              </a:rPr>
              <a:t> </a:t>
            </a:r>
            <a:r>
              <a:rPr sz="1700" dirty="0">
                <a:latin typeface="STIX Two Math"/>
                <a:cs typeface="STIX Two Math"/>
              </a:rPr>
              <a:t>=</a:t>
            </a:r>
            <a:r>
              <a:rPr sz="1700" spc="80" dirty="0">
                <a:latin typeface="STIX Two Math"/>
                <a:cs typeface="STIX Two Math"/>
              </a:rPr>
              <a:t> </a:t>
            </a:r>
            <a:r>
              <a:rPr sz="1700" spc="60" dirty="0">
                <a:latin typeface="STIX Two Math"/>
                <a:cs typeface="STIX Two Math"/>
              </a:rPr>
              <a:t>𝑦</a:t>
            </a:r>
            <a:r>
              <a:rPr sz="1875" spc="89" baseline="-15555" dirty="0">
                <a:latin typeface="STIX Two Math"/>
                <a:cs typeface="STIX Two Math"/>
              </a:rPr>
              <a:t>𝑖</a:t>
            </a:r>
            <a:r>
              <a:rPr sz="1875" spc="494" baseline="-15555" dirty="0">
                <a:latin typeface="STIX Two Math"/>
                <a:cs typeface="STIX Two Math"/>
              </a:rPr>
              <a:t> </a:t>
            </a:r>
            <a:r>
              <a:rPr sz="1700" spc="-10" dirty="0">
                <a:latin typeface="Comic Sans MS"/>
                <a:cs typeface="Comic Sans MS"/>
              </a:rPr>
              <a:t>-</a:t>
            </a:r>
            <a:r>
              <a:rPr sz="1700" spc="-140" dirty="0">
                <a:latin typeface="Comic Sans MS"/>
                <a:cs typeface="Comic Sans MS"/>
              </a:rPr>
              <a:t> </a:t>
            </a:r>
            <a:r>
              <a:rPr sz="1700" dirty="0">
                <a:latin typeface="STIX Two Math"/>
                <a:cs typeface="STIX Two Math"/>
              </a:rPr>
              <a:t>𝑥</a:t>
            </a:r>
            <a:r>
              <a:rPr sz="1875" baseline="-15555" dirty="0">
                <a:latin typeface="STIX Two Math"/>
                <a:cs typeface="STIX Two Math"/>
              </a:rPr>
              <a:t>𝑖</a:t>
            </a:r>
            <a:r>
              <a:rPr sz="1700" dirty="0">
                <a:latin typeface="Comic Sans MS"/>
                <a:cs typeface="Comic Sans MS"/>
              </a:rPr>
              <a:t>)</a:t>
            </a:r>
            <a:r>
              <a:rPr sz="1700" spc="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between</a:t>
            </a:r>
            <a:r>
              <a:rPr sz="1700" spc="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 two observations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on each</a:t>
            </a:r>
            <a:r>
              <a:rPr sz="1700" spc="5" dirty="0">
                <a:latin typeface="Comic Sans MS"/>
                <a:cs typeface="Comic Sans MS"/>
              </a:rPr>
              <a:t> </a:t>
            </a:r>
            <a:r>
              <a:rPr sz="1700" spc="-10" dirty="0">
                <a:latin typeface="Comic Sans MS"/>
                <a:cs typeface="Comic Sans MS"/>
              </a:rPr>
              <a:t>pair, </a:t>
            </a:r>
            <a:r>
              <a:rPr sz="1700" dirty="0">
                <a:latin typeface="Comic Sans MS"/>
                <a:cs typeface="Comic Sans MS"/>
              </a:rPr>
              <a:t>making</a:t>
            </a:r>
            <a:r>
              <a:rPr sz="1700" spc="-4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sure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you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distinguish</a:t>
            </a:r>
            <a:r>
              <a:rPr sz="1700" spc="-3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between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positive</a:t>
            </a:r>
            <a:r>
              <a:rPr sz="1700" spc="-3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and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negative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spc="-10" dirty="0">
                <a:latin typeface="Comic Sans MS"/>
                <a:cs typeface="Comic Sans MS"/>
              </a:rPr>
              <a:t>differences.</a:t>
            </a:r>
            <a:endParaRPr sz="1700" dirty="0">
              <a:latin typeface="Comic Sans MS"/>
              <a:cs typeface="Comic Sans MS"/>
            </a:endParaRPr>
          </a:p>
          <a:p>
            <a:pPr marL="288925" indent="-250825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288925" algn="l"/>
              </a:tabLst>
            </a:pPr>
            <a:r>
              <a:rPr sz="1700" dirty="0">
                <a:latin typeface="Comic Sans MS"/>
                <a:cs typeface="Comic Sans MS"/>
              </a:rPr>
              <a:t>Calculate</a:t>
            </a:r>
            <a:r>
              <a:rPr sz="1700" spc="-5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mean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difference,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spc="-10" dirty="0">
                <a:latin typeface="STIX Two Math"/>
                <a:cs typeface="STIX Two Math"/>
              </a:rPr>
              <a:t>𝑑</a:t>
            </a:r>
            <a:r>
              <a:rPr sz="2550" spc="-480" baseline="13071" dirty="0">
                <a:latin typeface="STIX Two Math"/>
                <a:cs typeface="STIX Two Math"/>
              </a:rPr>
              <a:t> </a:t>
            </a:r>
            <a:r>
              <a:rPr sz="1700" spc="-50" dirty="0">
                <a:latin typeface="Comic Sans MS"/>
                <a:cs typeface="Comic Sans MS"/>
              </a:rPr>
              <a:t>.</a:t>
            </a:r>
            <a:endParaRPr sz="1700" dirty="0">
              <a:latin typeface="Comic Sans MS"/>
              <a:cs typeface="Comic Sans MS"/>
            </a:endParaRPr>
          </a:p>
          <a:p>
            <a:pPr marL="288925" indent="-250825">
              <a:lnSpc>
                <a:spcPct val="100000"/>
              </a:lnSpc>
              <a:spcBef>
                <a:spcPts val="204"/>
              </a:spcBef>
              <a:buAutoNum type="arabicPeriod"/>
              <a:tabLst>
                <a:tab pos="288925" algn="l"/>
              </a:tabLst>
            </a:pPr>
            <a:r>
              <a:rPr sz="1700" dirty="0">
                <a:latin typeface="Comic Sans MS"/>
                <a:cs typeface="Comic Sans MS"/>
              </a:rPr>
              <a:t>Calculate</a:t>
            </a:r>
            <a:r>
              <a:rPr sz="1700" spc="-4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standard</a:t>
            </a:r>
            <a:r>
              <a:rPr sz="1700" spc="-3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deviation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of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differences,</a:t>
            </a:r>
            <a:r>
              <a:rPr sz="1700" spc="5" dirty="0">
                <a:latin typeface="Comic Sans MS"/>
                <a:cs typeface="Comic Sans MS"/>
              </a:rPr>
              <a:t> </a:t>
            </a:r>
            <a:r>
              <a:rPr sz="1700" spc="90" dirty="0">
                <a:latin typeface="STIX Two Math"/>
                <a:cs typeface="STIX Two Math"/>
              </a:rPr>
              <a:t>𝑠</a:t>
            </a:r>
            <a:r>
              <a:rPr sz="1875" spc="135" baseline="-15555" dirty="0">
                <a:latin typeface="STIX Two Math"/>
                <a:cs typeface="STIX Two Math"/>
              </a:rPr>
              <a:t>𝑑</a:t>
            </a:r>
            <a:r>
              <a:rPr sz="1700" spc="90" dirty="0">
                <a:latin typeface="Comic Sans MS"/>
                <a:cs typeface="Comic Sans MS"/>
              </a:rPr>
              <a:t>,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and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use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this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to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calculate</a:t>
            </a:r>
            <a:r>
              <a:rPr sz="1700" spc="-25" dirty="0">
                <a:latin typeface="Comic Sans MS"/>
                <a:cs typeface="Comic Sans MS"/>
              </a:rPr>
              <a:t> the</a:t>
            </a:r>
            <a:endParaRPr sz="1700" dirty="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8686" y="4206240"/>
            <a:ext cx="207645" cy="13970"/>
          </a:xfrm>
          <a:custGeom>
            <a:avLst/>
            <a:gdLst/>
            <a:ahLst/>
            <a:cxnLst/>
            <a:rect l="l" t="t" r="r" b="b"/>
            <a:pathLst>
              <a:path w="207645" h="13970">
                <a:moveTo>
                  <a:pt x="207263" y="0"/>
                </a:moveTo>
                <a:lnTo>
                  <a:pt x="0" y="0"/>
                </a:lnTo>
                <a:lnTo>
                  <a:pt x="0" y="13716"/>
                </a:lnTo>
                <a:lnTo>
                  <a:pt x="207263" y="13716"/>
                </a:lnTo>
                <a:lnTo>
                  <a:pt x="207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329" y="4046601"/>
            <a:ext cx="516382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omic Sans MS"/>
                <a:cs typeface="Comic Sans MS"/>
              </a:rPr>
              <a:t>standard</a:t>
            </a:r>
            <a:r>
              <a:rPr sz="1700" spc="-3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error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of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mean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difference,</a:t>
            </a:r>
            <a:r>
              <a:rPr sz="1700" spc="5" dirty="0">
                <a:latin typeface="Comic Sans MS"/>
                <a:cs typeface="Comic Sans MS"/>
              </a:rPr>
              <a:t> </a:t>
            </a:r>
            <a:r>
              <a:rPr sz="1700" dirty="0">
                <a:latin typeface="STIX Two Math"/>
                <a:cs typeface="STIX Two Math"/>
              </a:rPr>
              <a:t>𝑆𝐸</a:t>
            </a:r>
            <a:r>
              <a:rPr sz="1700" dirty="0">
                <a:latin typeface="Comic Sans MS"/>
                <a:cs typeface="Comic Sans MS"/>
              </a:rPr>
              <a:t>(</a:t>
            </a:r>
            <a:r>
              <a:rPr sz="1700" dirty="0">
                <a:latin typeface="STIX Two Math"/>
                <a:cs typeface="STIX Two Math"/>
              </a:rPr>
              <a:t>𝑑</a:t>
            </a:r>
            <a:r>
              <a:rPr sz="2550" spc="-480" baseline="13071" dirty="0">
                <a:latin typeface="STIX Two Math"/>
                <a:cs typeface="STIX Two Math"/>
              </a:rPr>
              <a:t> </a:t>
            </a:r>
            <a:r>
              <a:rPr sz="1700" spc="90" dirty="0">
                <a:latin typeface="STIX Two Math"/>
                <a:cs typeface="STIX Two Math"/>
              </a:rPr>
              <a:t>)</a:t>
            </a:r>
            <a:r>
              <a:rPr sz="1700" spc="50" dirty="0">
                <a:latin typeface="STIX Two Math"/>
                <a:cs typeface="STIX Two Math"/>
              </a:rPr>
              <a:t> </a:t>
            </a:r>
            <a:r>
              <a:rPr sz="1700" dirty="0">
                <a:latin typeface="STIX Two Math"/>
                <a:cs typeface="STIX Two Math"/>
              </a:rPr>
              <a:t>=</a:t>
            </a:r>
            <a:r>
              <a:rPr sz="1700" spc="210" dirty="0">
                <a:latin typeface="STIX Two Math"/>
                <a:cs typeface="STIX Two Math"/>
              </a:rPr>
              <a:t> </a:t>
            </a:r>
            <a:r>
              <a:rPr sz="1875" spc="150" baseline="44444" dirty="0">
                <a:latin typeface="STIX Two Math"/>
                <a:cs typeface="STIX Two Math"/>
              </a:rPr>
              <a:t>𝑠</a:t>
            </a:r>
            <a:r>
              <a:rPr sz="1500" spc="150" baseline="41666" dirty="0">
                <a:latin typeface="STIX Two Math"/>
                <a:cs typeface="STIX Two Math"/>
              </a:rPr>
              <a:t>𝑑</a:t>
            </a:r>
            <a:endParaRPr sz="1500" baseline="41666" dirty="0">
              <a:latin typeface="STIX Two Math"/>
              <a:cs typeface="STIX Two Math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353" y="4258055"/>
            <a:ext cx="204597" cy="1527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80253" y="4212716"/>
            <a:ext cx="128905" cy="2045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55" dirty="0">
                <a:latin typeface="STIX Two Math"/>
                <a:cs typeface="STIX Two Math"/>
              </a:rPr>
              <a:t>𝑛</a:t>
            </a:r>
            <a:endParaRPr sz="1250">
              <a:latin typeface="STIX Two Math"/>
              <a:cs typeface="STIX Two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29" y="4519040"/>
            <a:ext cx="49002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omic Sans MS"/>
                <a:cs typeface="Comic Sans MS"/>
              </a:rPr>
              <a:t>4.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Calculate</a:t>
            </a:r>
            <a:r>
              <a:rPr sz="1700" spc="-4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10" dirty="0">
                <a:latin typeface="Comic Sans MS"/>
                <a:cs typeface="Comic Sans MS"/>
              </a:rPr>
              <a:t> t-</a:t>
            </a:r>
            <a:r>
              <a:rPr sz="1700" dirty="0">
                <a:latin typeface="Comic Sans MS"/>
                <a:cs typeface="Comic Sans MS"/>
              </a:rPr>
              <a:t>statistic,</a:t>
            </a:r>
            <a:r>
              <a:rPr sz="1700" spc="-3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which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is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given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by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spc="-25" dirty="0">
                <a:latin typeface="Comic Sans MS"/>
                <a:cs typeface="Comic Sans MS"/>
              </a:rPr>
              <a:t>T</a:t>
            </a:r>
            <a:r>
              <a:rPr sz="1700" spc="-25" dirty="0">
                <a:latin typeface="STIX Two Math"/>
                <a:cs typeface="STIX Two Math"/>
              </a:rPr>
              <a:t>=</a:t>
            </a:r>
            <a:endParaRPr sz="1700" dirty="0">
              <a:latin typeface="STIX Two Math"/>
              <a:cs typeface="STIX Two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17642" y="4678679"/>
            <a:ext cx="437515" cy="13970"/>
          </a:xfrm>
          <a:custGeom>
            <a:avLst/>
            <a:gdLst/>
            <a:ahLst/>
            <a:cxnLst/>
            <a:rect l="l" t="t" r="r" b="b"/>
            <a:pathLst>
              <a:path w="437514" h="13970">
                <a:moveTo>
                  <a:pt x="437388" y="0"/>
                </a:moveTo>
                <a:lnTo>
                  <a:pt x="0" y="0"/>
                </a:lnTo>
                <a:lnTo>
                  <a:pt x="0" y="13716"/>
                </a:lnTo>
                <a:lnTo>
                  <a:pt x="437388" y="13716"/>
                </a:lnTo>
                <a:lnTo>
                  <a:pt x="437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46294" y="4419980"/>
            <a:ext cx="17526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875" spc="-780" baseline="-11111" dirty="0">
                <a:latin typeface="STIX Two Math"/>
                <a:cs typeface="STIX Two Math"/>
              </a:rPr>
              <a:t>𝑑</a:t>
            </a:r>
            <a:r>
              <a:rPr sz="1250" dirty="0">
                <a:latin typeface="STIX Two Math"/>
                <a:cs typeface="STIX Two Math"/>
              </a:rPr>
              <a:t> </a:t>
            </a:r>
            <a:endParaRPr sz="1250">
              <a:latin typeface="STIX Two Math"/>
              <a:cs typeface="STIX Two Math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4980178" y="4647057"/>
            <a:ext cx="5143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50" spc="60" dirty="0">
                <a:latin typeface="STIX Two Math"/>
                <a:cs typeface="STIX Two Math"/>
              </a:rPr>
              <a:t>𝑆𝐸</a:t>
            </a:r>
            <a:r>
              <a:rPr sz="1700" spc="65" dirty="0">
                <a:latin typeface="Comic Sans MS"/>
                <a:cs typeface="Comic Sans MS"/>
              </a:rPr>
              <a:t>(</a:t>
            </a:r>
            <a:r>
              <a:rPr sz="1250" spc="-434" dirty="0">
                <a:latin typeface="STIX Two Math"/>
                <a:cs typeface="STIX Two Math"/>
              </a:rPr>
              <a:t>𝑑</a:t>
            </a:r>
            <a:r>
              <a:rPr sz="1875" spc="157" baseline="11111" dirty="0">
                <a:latin typeface="STIX Two Math"/>
                <a:cs typeface="STIX Two Math"/>
              </a:rPr>
              <a:t> </a:t>
            </a:r>
            <a:r>
              <a:rPr sz="1250" spc="5" dirty="0">
                <a:latin typeface="STIX Two Math"/>
                <a:cs typeface="STIX Two Math"/>
              </a:rPr>
              <a:t>)</a:t>
            </a:r>
            <a:endParaRPr sz="1250" dirty="0">
              <a:latin typeface="STIX Two Math"/>
              <a:cs typeface="STIX Two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90464" y="4519040"/>
            <a:ext cx="31305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omic Sans MS"/>
                <a:cs typeface="Comic Sans MS"/>
              </a:rPr>
              <a:t>Under</a:t>
            </a:r>
            <a:r>
              <a:rPr sz="1700" spc="-6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4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null</a:t>
            </a:r>
            <a:r>
              <a:rPr sz="1700" spc="-4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hypothesis,</a:t>
            </a:r>
            <a:r>
              <a:rPr sz="1700" spc="-40" dirty="0">
                <a:latin typeface="Comic Sans MS"/>
                <a:cs typeface="Comic Sans MS"/>
              </a:rPr>
              <a:t> </a:t>
            </a:r>
            <a:r>
              <a:rPr sz="1700" spc="-20" dirty="0">
                <a:latin typeface="Comic Sans MS"/>
                <a:cs typeface="Comic Sans MS"/>
              </a:rPr>
              <a:t>this</a:t>
            </a:r>
            <a:endParaRPr sz="1700" dirty="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629" y="4860416"/>
            <a:ext cx="8909685" cy="108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Comic Sans MS"/>
                <a:cs typeface="Comic Sans MS"/>
              </a:rPr>
              <a:t>statistic</a:t>
            </a:r>
            <a:r>
              <a:rPr sz="1700" spc="-3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follows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a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spc="-10" dirty="0">
                <a:latin typeface="Comic Sans MS"/>
                <a:cs typeface="Comic Sans MS"/>
              </a:rPr>
              <a:t>t-</a:t>
            </a:r>
            <a:r>
              <a:rPr sz="1700" dirty="0">
                <a:latin typeface="Comic Sans MS"/>
                <a:cs typeface="Comic Sans MS"/>
              </a:rPr>
              <a:t>distribution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with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n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−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1</a:t>
            </a:r>
            <a:r>
              <a:rPr sz="1700" spc="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degrees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of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spc="-10" dirty="0">
                <a:latin typeface="Comic Sans MS"/>
                <a:cs typeface="Comic Sans MS"/>
              </a:rPr>
              <a:t>freedom.</a:t>
            </a:r>
            <a:endParaRPr sz="17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700">
              <a:latin typeface="Comic Sans MS"/>
              <a:cs typeface="Comic Sans MS"/>
            </a:endParaRPr>
          </a:p>
          <a:p>
            <a:pPr marL="50800">
              <a:lnSpc>
                <a:spcPts val="1939"/>
              </a:lnSpc>
            </a:pPr>
            <a:r>
              <a:rPr sz="1700" dirty="0">
                <a:latin typeface="Comic Sans MS"/>
                <a:cs typeface="Comic Sans MS"/>
              </a:rPr>
              <a:t>5.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Use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tables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of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10" dirty="0">
                <a:latin typeface="Comic Sans MS"/>
                <a:cs typeface="Comic Sans MS"/>
              </a:rPr>
              <a:t> t-</a:t>
            </a:r>
            <a:r>
              <a:rPr sz="1700" dirty="0">
                <a:latin typeface="Comic Sans MS"/>
                <a:cs typeface="Comic Sans MS"/>
              </a:rPr>
              <a:t>distribution</a:t>
            </a:r>
            <a:r>
              <a:rPr sz="1700" spc="-3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to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compare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your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value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for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to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5" dirty="0">
                <a:latin typeface="Comic Sans MS"/>
                <a:cs typeface="Comic Sans MS"/>
              </a:rPr>
              <a:t> </a:t>
            </a:r>
            <a:r>
              <a:rPr sz="1700" spc="70" dirty="0">
                <a:latin typeface="STIX Two Math"/>
                <a:cs typeface="STIX Two Math"/>
              </a:rPr>
              <a:t>𝑡</a:t>
            </a:r>
            <a:r>
              <a:rPr sz="1875" spc="104" baseline="-15555" dirty="0">
                <a:latin typeface="STIX Two Math"/>
                <a:cs typeface="STIX Two Math"/>
              </a:rPr>
              <a:t>𝑛−1</a:t>
            </a:r>
            <a:r>
              <a:rPr sz="1875" spc="382" baseline="-15555" dirty="0">
                <a:latin typeface="STIX Two Math"/>
                <a:cs typeface="STIX Two Math"/>
              </a:rPr>
              <a:t> </a:t>
            </a:r>
            <a:r>
              <a:rPr sz="1700" spc="-10" dirty="0">
                <a:latin typeface="Comic Sans MS"/>
                <a:cs typeface="Comic Sans MS"/>
              </a:rPr>
              <a:t>distribution.</a:t>
            </a:r>
            <a:endParaRPr sz="1700">
              <a:latin typeface="Comic Sans MS"/>
              <a:cs typeface="Comic Sans MS"/>
            </a:endParaRPr>
          </a:p>
          <a:p>
            <a:pPr marL="50800">
              <a:lnSpc>
                <a:spcPts val="1939"/>
              </a:lnSpc>
            </a:pPr>
            <a:r>
              <a:rPr sz="1700" dirty="0">
                <a:latin typeface="Comic Sans MS"/>
                <a:cs typeface="Comic Sans MS"/>
              </a:rPr>
              <a:t>This</a:t>
            </a:r>
            <a:r>
              <a:rPr sz="1700" spc="-3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will</a:t>
            </a:r>
            <a:r>
              <a:rPr sz="1700" spc="-2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give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spc="-20" dirty="0">
                <a:latin typeface="Comic Sans MS"/>
                <a:cs typeface="Comic Sans MS"/>
              </a:rPr>
              <a:t>p-</a:t>
            </a:r>
            <a:r>
              <a:rPr sz="1700" dirty="0">
                <a:latin typeface="Comic Sans MS"/>
                <a:cs typeface="Comic Sans MS"/>
              </a:rPr>
              <a:t>value</a:t>
            </a:r>
            <a:r>
              <a:rPr sz="1700" spc="-1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for</a:t>
            </a:r>
            <a:r>
              <a:rPr sz="1700" spc="-1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the</a:t>
            </a:r>
            <a:r>
              <a:rPr sz="1700" spc="-5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paired</a:t>
            </a:r>
            <a:r>
              <a:rPr sz="1700" spc="-20" dirty="0">
                <a:latin typeface="Comic Sans MS"/>
                <a:cs typeface="Comic Sans MS"/>
              </a:rPr>
              <a:t> </a:t>
            </a:r>
            <a:r>
              <a:rPr sz="1700" dirty="0">
                <a:latin typeface="Comic Sans MS"/>
                <a:cs typeface="Comic Sans MS"/>
              </a:rPr>
              <a:t>t-</a:t>
            </a:r>
            <a:r>
              <a:rPr sz="1700" spc="-10" dirty="0">
                <a:latin typeface="Comic Sans MS"/>
                <a:cs typeface="Comic Sans MS"/>
              </a:rPr>
              <a:t>test.</a:t>
            </a:r>
            <a:endParaRPr sz="17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Paired</a:t>
            </a:r>
            <a:r>
              <a:rPr spc="-30" dirty="0"/>
              <a:t> </a:t>
            </a:r>
            <a:r>
              <a:rPr dirty="0"/>
              <a:t>Sample</a:t>
            </a:r>
            <a:r>
              <a:rPr spc="-15" dirty="0"/>
              <a:t> </a:t>
            </a:r>
            <a:r>
              <a:rPr dirty="0"/>
              <a:t>t</a:t>
            </a:r>
            <a:r>
              <a:rPr spc="5" dirty="0"/>
              <a:t>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79323" y="923290"/>
            <a:ext cx="8717915" cy="521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0489" indent="-342900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solidFill>
                  <a:srgbClr val="FF0000"/>
                </a:solidFill>
                <a:latin typeface="Comic Sans MS"/>
                <a:cs typeface="Comic Sans MS"/>
              </a:rPr>
              <a:t>Example:</a:t>
            </a:r>
            <a:r>
              <a:rPr sz="2400" spc="-4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Suppose</a:t>
            </a:r>
            <a:r>
              <a:rPr sz="2400" spc="-5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we</a:t>
            </a:r>
            <a:r>
              <a:rPr sz="2400" spc="-6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conduct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</a:t>
            </a:r>
            <a:r>
              <a:rPr sz="2400" spc="-55" dirty="0">
                <a:latin typeface="Comic Sans MS"/>
                <a:cs typeface="Comic Sans MS"/>
              </a:rPr>
              <a:t> </a:t>
            </a:r>
            <a:r>
              <a:rPr sz="2400" spc="-10" dirty="0">
                <a:latin typeface="Comic Sans MS"/>
                <a:cs typeface="Comic Sans MS"/>
              </a:rPr>
              <a:t>two-</a:t>
            </a:r>
            <a:r>
              <a:rPr sz="2400" dirty="0">
                <a:latin typeface="Comic Sans MS"/>
                <a:cs typeface="Comic Sans MS"/>
              </a:rPr>
              <a:t>sided</a:t>
            </a:r>
            <a:r>
              <a:rPr sz="2400" spc="-4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hypothesis</a:t>
            </a:r>
            <a:r>
              <a:rPr sz="2400" spc="-60" dirty="0">
                <a:latin typeface="Comic Sans MS"/>
                <a:cs typeface="Comic Sans MS"/>
              </a:rPr>
              <a:t> </a:t>
            </a:r>
            <a:r>
              <a:rPr sz="2400" spc="-20" dirty="0">
                <a:latin typeface="Comic Sans MS"/>
                <a:cs typeface="Comic Sans MS"/>
              </a:rPr>
              <a:t>test </a:t>
            </a:r>
            <a:r>
              <a:rPr sz="2400" dirty="0">
                <a:latin typeface="Comic Sans MS"/>
                <a:cs typeface="Comic Sans MS"/>
              </a:rPr>
              <a:t>at</a:t>
            </a:r>
            <a:r>
              <a:rPr sz="2400" spc="-5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alpha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level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b="1" spc="-10" dirty="0">
                <a:latin typeface="Comic Sans MS"/>
                <a:cs typeface="Comic Sans MS"/>
              </a:rPr>
              <a:t>0.05</a:t>
            </a:r>
            <a:r>
              <a:rPr sz="2400" b="1" spc="-3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to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find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out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if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mean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weight</a:t>
            </a:r>
            <a:r>
              <a:rPr sz="2400" spc="-3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loss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spc="-10" dirty="0">
                <a:latin typeface="Comic Sans MS"/>
                <a:cs typeface="Comic Sans MS"/>
              </a:rPr>
              <a:t>differs </a:t>
            </a:r>
            <a:r>
              <a:rPr sz="2400" dirty="0">
                <a:latin typeface="Comic Sans MS"/>
                <a:cs typeface="Comic Sans MS"/>
              </a:rPr>
              <a:t>between</a:t>
            </a:r>
            <a:r>
              <a:rPr sz="2400" spc="-5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two</a:t>
            </a:r>
            <a:r>
              <a:rPr sz="2400" spc="-4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diets.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Suppose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our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test</a:t>
            </a:r>
            <a:r>
              <a:rPr sz="2400" spc="-5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statistic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i="1" spc="459" dirty="0">
                <a:latin typeface="Arial"/>
                <a:cs typeface="Arial"/>
              </a:rPr>
              <a:t>t</a:t>
            </a:r>
            <a:r>
              <a:rPr sz="2400" i="1" spc="15" dirty="0">
                <a:latin typeface="Arial"/>
                <a:cs typeface="Arial"/>
              </a:rPr>
              <a:t> </a:t>
            </a:r>
            <a:r>
              <a:rPr sz="2400" dirty="0">
                <a:latin typeface="Comic Sans MS"/>
                <a:cs typeface="Comic Sans MS"/>
              </a:rPr>
              <a:t>is</a:t>
            </a:r>
            <a:r>
              <a:rPr sz="2400" spc="-35" dirty="0">
                <a:latin typeface="Comic Sans MS"/>
                <a:cs typeface="Comic Sans MS"/>
              </a:rPr>
              <a:t> </a:t>
            </a:r>
            <a:r>
              <a:rPr sz="2400" b="1" spc="-20" dirty="0">
                <a:latin typeface="Comic Sans MS"/>
                <a:cs typeface="Comic Sans MS"/>
              </a:rPr>
              <a:t>1.34 </a:t>
            </a:r>
            <a:r>
              <a:rPr sz="2400" dirty="0">
                <a:latin typeface="Comic Sans MS"/>
                <a:cs typeface="Comic Sans MS"/>
              </a:rPr>
              <a:t>and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our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degrees</a:t>
            </a:r>
            <a:r>
              <a:rPr sz="2400" spc="-4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of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freedom</a:t>
            </a:r>
            <a:r>
              <a:rPr sz="2400" spc="-4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is</a:t>
            </a:r>
            <a:r>
              <a:rPr sz="2400" spc="-70" dirty="0">
                <a:latin typeface="Comic Sans MS"/>
                <a:cs typeface="Comic Sans MS"/>
              </a:rPr>
              <a:t> </a:t>
            </a:r>
            <a:r>
              <a:rPr sz="2400" b="1" dirty="0">
                <a:latin typeface="Comic Sans MS"/>
                <a:cs typeface="Comic Sans MS"/>
              </a:rPr>
              <a:t>22</a:t>
            </a:r>
            <a:r>
              <a:rPr sz="2400" dirty="0">
                <a:latin typeface="Comic Sans MS"/>
                <a:cs typeface="Comic Sans MS"/>
              </a:rPr>
              <a:t>.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We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would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like</a:t>
            </a:r>
            <a:r>
              <a:rPr sz="2400" spc="-3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to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20" dirty="0">
                <a:latin typeface="Comic Sans MS"/>
                <a:cs typeface="Comic Sans MS"/>
              </a:rPr>
              <a:t>know </a:t>
            </a:r>
            <a:r>
              <a:rPr sz="2400" dirty="0">
                <a:latin typeface="Comic Sans MS"/>
                <a:cs typeface="Comic Sans MS"/>
              </a:rPr>
              <a:t>if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these</a:t>
            </a:r>
            <a:r>
              <a:rPr sz="2400" spc="-5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results</a:t>
            </a:r>
            <a:r>
              <a:rPr sz="2400" spc="-4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are</a:t>
            </a:r>
            <a:r>
              <a:rPr sz="2400" spc="-5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statistically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spc="-10" dirty="0">
                <a:latin typeface="Comic Sans MS"/>
                <a:cs typeface="Comic Sans MS"/>
              </a:rPr>
              <a:t>significant.</a:t>
            </a:r>
            <a:endParaRPr sz="2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90"/>
              </a:spcBef>
              <a:buClr>
                <a:srgbClr val="000099"/>
              </a:buClr>
              <a:buFont typeface="Wingdings"/>
              <a:buChar char=""/>
            </a:pPr>
            <a:endParaRPr sz="24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buClr>
                <a:srgbClr val="000099"/>
              </a:buClr>
              <a:buFont typeface="Wingdings"/>
              <a:buChar char=""/>
              <a:tabLst>
                <a:tab pos="354965" algn="l"/>
              </a:tabLst>
            </a:pPr>
            <a:r>
              <a:rPr sz="2400" spc="-10" dirty="0">
                <a:solidFill>
                  <a:srgbClr val="FF0000"/>
                </a:solidFill>
                <a:latin typeface="Comic Sans MS"/>
                <a:cs typeface="Comic Sans MS"/>
              </a:rPr>
              <a:t>Solution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Compare</a:t>
            </a:r>
            <a:r>
              <a:rPr sz="22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2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r>
              <a:rPr sz="22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statistic</a:t>
            </a:r>
            <a:r>
              <a:rPr sz="22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i="1" spc="295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200" b="1" i="1" spc="2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to</a:t>
            </a:r>
            <a:r>
              <a:rPr sz="22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sz="22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critical</a:t>
            </a:r>
            <a:r>
              <a:rPr sz="22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spc="-10" dirty="0">
                <a:solidFill>
                  <a:srgbClr val="0000FF"/>
                </a:solidFill>
                <a:latin typeface="Comic Sans MS"/>
                <a:cs typeface="Comic Sans MS"/>
              </a:rPr>
              <a:t>value</a:t>
            </a:r>
            <a:endParaRPr sz="22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first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approach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can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use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determine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if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our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results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are </a:t>
            </a:r>
            <a:r>
              <a:rPr sz="2200" dirty="0">
                <a:latin typeface="Comic Sans MS"/>
                <a:cs typeface="Comic Sans MS"/>
              </a:rPr>
              <a:t>statistically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significant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compare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statistic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i="1" spc="415" dirty="0">
                <a:latin typeface="Arial"/>
                <a:cs typeface="Arial"/>
              </a:rPr>
              <a:t>t</a:t>
            </a:r>
            <a:r>
              <a:rPr sz="2200" i="1" dirty="0">
                <a:latin typeface="Arial"/>
                <a:cs typeface="Arial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b="1" spc="-20" dirty="0">
                <a:latin typeface="Comic Sans MS"/>
                <a:cs typeface="Comic Sans MS"/>
              </a:rPr>
              <a:t>1.34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critical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value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distribution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table.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critical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value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is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value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table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aligns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with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20" dirty="0">
                <a:latin typeface="Comic Sans MS"/>
                <a:cs typeface="Comic Sans MS"/>
              </a:rPr>
              <a:t>two-</a:t>
            </a:r>
            <a:r>
              <a:rPr sz="2200" dirty="0">
                <a:latin typeface="Comic Sans MS"/>
                <a:cs typeface="Comic Sans MS"/>
              </a:rPr>
              <a:t>tailed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value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b="1" spc="-20" dirty="0">
                <a:latin typeface="Comic Sans MS"/>
                <a:cs typeface="Comic Sans MS"/>
              </a:rPr>
              <a:t>0.05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degrees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freedom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22</a:t>
            </a:r>
            <a:r>
              <a:rPr sz="2200" dirty="0">
                <a:latin typeface="Comic Sans MS"/>
                <a:cs typeface="Comic Sans MS"/>
              </a:rPr>
              <a:t>.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This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number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turns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out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to</a:t>
            </a:r>
            <a:endParaRPr sz="2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Comic Sans MS"/>
                <a:cs typeface="Comic Sans MS"/>
              </a:rPr>
              <a:t>be </a:t>
            </a:r>
            <a:r>
              <a:rPr sz="2200" b="1" spc="-10" dirty="0">
                <a:latin typeface="Comic Sans MS"/>
                <a:cs typeface="Comic Sans MS"/>
              </a:rPr>
              <a:t>2.074</a:t>
            </a:r>
            <a:r>
              <a:rPr sz="2200" spc="-10" dirty="0">
                <a:latin typeface="Comic Sans MS"/>
                <a:cs typeface="Comic Sans MS"/>
              </a:rPr>
              <a:t>:</a:t>
            </a:r>
            <a:endParaRPr sz="2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Paired</a:t>
            </a:r>
            <a:r>
              <a:rPr spc="-30" dirty="0"/>
              <a:t> </a:t>
            </a:r>
            <a:r>
              <a:rPr dirty="0"/>
              <a:t>Sample</a:t>
            </a:r>
            <a:r>
              <a:rPr spc="-15" dirty="0"/>
              <a:t> </a:t>
            </a:r>
            <a:r>
              <a:rPr dirty="0"/>
              <a:t>t</a:t>
            </a:r>
            <a:r>
              <a:rPr spc="5" dirty="0"/>
              <a:t> </a:t>
            </a:r>
            <a:r>
              <a:rPr spc="-20" dirty="0"/>
              <a:t>Test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8059" y="908303"/>
            <a:ext cx="5615940" cy="54559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1215974"/>
            <a:ext cx="3075305" cy="1599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omic Sans MS"/>
                <a:cs typeface="Comic Sans MS"/>
              </a:rPr>
              <a:t>Since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out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statistic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i="1" spc="340" dirty="0">
                <a:latin typeface="Arial"/>
                <a:cs typeface="Arial"/>
              </a:rPr>
              <a:t>t </a:t>
            </a:r>
            <a:r>
              <a:rPr sz="2000" dirty="0">
                <a:latin typeface="Comic Sans MS"/>
                <a:cs typeface="Comic Sans MS"/>
              </a:rPr>
              <a:t>(</a:t>
            </a:r>
            <a:r>
              <a:rPr sz="2000" b="1" dirty="0">
                <a:latin typeface="Comic Sans MS"/>
                <a:cs typeface="Comic Sans MS"/>
              </a:rPr>
              <a:t>1.34</a:t>
            </a:r>
            <a:r>
              <a:rPr sz="2000" dirty="0">
                <a:latin typeface="Comic Sans MS"/>
                <a:cs typeface="Comic Sans MS"/>
              </a:rPr>
              <a:t>)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smaller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than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the </a:t>
            </a:r>
            <a:r>
              <a:rPr sz="2000" dirty="0">
                <a:latin typeface="Comic Sans MS"/>
                <a:cs typeface="Comic Sans MS"/>
              </a:rPr>
              <a:t>critical</a:t>
            </a:r>
            <a:r>
              <a:rPr sz="2000" spc="-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value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</a:t>
            </a:r>
            <a:r>
              <a:rPr sz="2000" b="1" dirty="0">
                <a:latin typeface="Comic Sans MS"/>
                <a:cs typeface="Comic Sans MS"/>
              </a:rPr>
              <a:t>2.074</a:t>
            </a:r>
            <a:r>
              <a:rPr sz="2000" dirty="0">
                <a:latin typeface="Comic Sans MS"/>
                <a:cs typeface="Comic Sans MS"/>
              </a:rPr>
              <a:t>),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we </a:t>
            </a:r>
            <a:r>
              <a:rPr sz="2000" dirty="0">
                <a:latin typeface="Comic Sans MS"/>
                <a:cs typeface="Comic Sans MS"/>
              </a:rPr>
              <a:t>fail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reject 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null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000" dirty="0">
                <a:latin typeface="Comic Sans MS"/>
                <a:cs typeface="Comic Sans MS"/>
              </a:rPr>
              <a:t>hypothesis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our</a:t>
            </a:r>
            <a:r>
              <a:rPr sz="2000" spc="-20" dirty="0">
                <a:latin typeface="Comic Sans MS"/>
                <a:cs typeface="Comic Sans MS"/>
              </a:rPr>
              <a:t> test.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Paired</a:t>
            </a:r>
            <a:r>
              <a:rPr spc="-30" dirty="0"/>
              <a:t> </a:t>
            </a:r>
            <a:r>
              <a:rPr dirty="0"/>
              <a:t>Sample</a:t>
            </a:r>
            <a:r>
              <a:rPr spc="-20" dirty="0"/>
              <a:t> 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Test</a:t>
            </a:r>
            <a:r>
              <a:rPr spc="-15" dirty="0"/>
              <a:t> </a:t>
            </a:r>
            <a:r>
              <a:rPr dirty="0"/>
              <a:t>using</a:t>
            </a:r>
            <a:r>
              <a:rPr spc="-15" dirty="0"/>
              <a:t> </a:t>
            </a:r>
            <a:r>
              <a:rPr dirty="0"/>
              <a:t>P</a:t>
            </a:r>
            <a:r>
              <a:rPr spc="-15" dirty="0"/>
              <a:t> </a:t>
            </a:r>
            <a:r>
              <a:rPr spc="-10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256" y="926338"/>
            <a:ext cx="511429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Example:</a:t>
            </a:r>
            <a:r>
              <a:rPr sz="1800" spc="7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Suppose</a:t>
            </a:r>
            <a:r>
              <a:rPr sz="1800" spc="6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</a:t>
            </a:r>
            <a:r>
              <a:rPr sz="1800" spc="6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want</a:t>
            </a:r>
            <a:r>
              <a:rPr sz="1800" spc="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7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know</a:t>
            </a:r>
            <a:r>
              <a:rPr sz="1800" spc="7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whether </a:t>
            </a:r>
            <a:r>
              <a:rPr sz="1800" dirty="0">
                <a:latin typeface="Comic Sans MS"/>
                <a:cs typeface="Comic Sans MS"/>
              </a:rPr>
              <a:t>or</a:t>
            </a:r>
            <a:r>
              <a:rPr sz="1800" spc="16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not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17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certain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training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program</a:t>
            </a:r>
            <a:r>
              <a:rPr sz="1800" spc="16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16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able</a:t>
            </a:r>
            <a:r>
              <a:rPr sz="1800" spc="16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to </a:t>
            </a:r>
            <a:r>
              <a:rPr sz="1800" dirty="0">
                <a:latin typeface="Comic Sans MS"/>
                <a:cs typeface="Comic Sans MS"/>
              </a:rPr>
              <a:t>increase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max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vertical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jump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(in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inches)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of </a:t>
            </a:r>
            <a:r>
              <a:rPr sz="1800" dirty="0">
                <a:latin typeface="Comic Sans MS"/>
                <a:cs typeface="Comic Sans MS"/>
              </a:rPr>
              <a:t>college</a:t>
            </a:r>
            <a:r>
              <a:rPr sz="1800" spc="2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basketball</a:t>
            </a:r>
            <a:r>
              <a:rPr sz="1800" spc="2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players.</a:t>
            </a:r>
            <a:r>
              <a:rPr sz="1800" spc="2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229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2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this,</a:t>
            </a:r>
            <a:r>
              <a:rPr sz="1800" spc="21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we </a:t>
            </a:r>
            <a:r>
              <a:rPr sz="1800" dirty="0">
                <a:latin typeface="Comic Sans MS"/>
                <a:cs typeface="Comic Sans MS"/>
              </a:rPr>
              <a:t>may</a:t>
            </a:r>
            <a:r>
              <a:rPr sz="1800" spc="3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recruit</a:t>
            </a:r>
            <a:r>
              <a:rPr sz="1800" spc="3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30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simple</a:t>
            </a:r>
            <a:r>
              <a:rPr sz="1800" spc="3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random</a:t>
            </a:r>
            <a:r>
              <a:rPr sz="1800" spc="3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3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30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20 </a:t>
            </a:r>
            <a:r>
              <a:rPr sz="1800" dirty="0">
                <a:latin typeface="Comic Sans MS"/>
                <a:cs typeface="Comic Sans MS"/>
              </a:rPr>
              <a:t>college</a:t>
            </a:r>
            <a:r>
              <a:rPr sz="1800" spc="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basketball</a:t>
            </a:r>
            <a:r>
              <a:rPr sz="1800" spc="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players</a:t>
            </a:r>
            <a:r>
              <a:rPr sz="1800" spc="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measure</a:t>
            </a:r>
            <a:r>
              <a:rPr sz="1800" spc="5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each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2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their</a:t>
            </a:r>
            <a:r>
              <a:rPr sz="1800" spc="2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max</a:t>
            </a:r>
            <a:r>
              <a:rPr sz="1800" spc="27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vertical</a:t>
            </a:r>
            <a:r>
              <a:rPr sz="1800" spc="2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jumps.</a:t>
            </a:r>
            <a:r>
              <a:rPr sz="1800" spc="2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Then,</a:t>
            </a:r>
            <a:r>
              <a:rPr sz="1800" spc="2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</a:t>
            </a:r>
            <a:r>
              <a:rPr sz="1800" spc="28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may </a:t>
            </a:r>
            <a:r>
              <a:rPr sz="1800" dirty="0">
                <a:latin typeface="Comic Sans MS"/>
                <a:cs typeface="Comic Sans MS"/>
              </a:rPr>
              <a:t>have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each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player</a:t>
            </a:r>
            <a:r>
              <a:rPr sz="1800" spc="3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use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training</a:t>
            </a:r>
            <a:r>
              <a:rPr sz="1800" spc="3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program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19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one</a:t>
            </a:r>
            <a:r>
              <a:rPr sz="1800" spc="1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month</a:t>
            </a:r>
            <a:r>
              <a:rPr sz="1800" spc="1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1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then</a:t>
            </a:r>
            <a:r>
              <a:rPr sz="1800" spc="1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measure</a:t>
            </a:r>
            <a:r>
              <a:rPr sz="1800" spc="19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their</a:t>
            </a:r>
            <a:r>
              <a:rPr sz="1800" spc="18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max </a:t>
            </a:r>
            <a:r>
              <a:rPr sz="1800" dirty="0">
                <a:latin typeface="Comic Sans MS"/>
                <a:cs typeface="Comic Sans MS"/>
              </a:rPr>
              <a:t>vertical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jump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again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at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end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month.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7583" y="1053083"/>
            <a:ext cx="3331448" cy="50124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Paired</a:t>
            </a:r>
            <a:r>
              <a:rPr spc="-30" dirty="0"/>
              <a:t> </a:t>
            </a:r>
            <a:r>
              <a:rPr dirty="0"/>
              <a:t>Sample</a:t>
            </a:r>
            <a:r>
              <a:rPr spc="-10" dirty="0"/>
              <a:t> </a:t>
            </a:r>
            <a:r>
              <a:rPr dirty="0"/>
              <a:t>t</a:t>
            </a:r>
            <a:r>
              <a:rPr spc="10" dirty="0"/>
              <a:t> </a:t>
            </a:r>
            <a:r>
              <a:rPr dirty="0"/>
              <a:t>Test</a:t>
            </a:r>
            <a:r>
              <a:rPr spc="-10" dirty="0"/>
              <a:t> </a:t>
            </a:r>
            <a:r>
              <a:rPr dirty="0"/>
              <a:t>using</a:t>
            </a:r>
            <a:r>
              <a:rPr spc="-10" dirty="0"/>
              <a:t> </a:t>
            </a:r>
            <a:r>
              <a:rPr dirty="0"/>
              <a:t>P</a:t>
            </a:r>
            <a:r>
              <a:rPr spc="-15" dirty="0"/>
              <a:t> </a:t>
            </a:r>
            <a:r>
              <a:rPr spc="-10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856" y="924813"/>
            <a:ext cx="5106035" cy="429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60642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20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summary</a:t>
            </a:r>
            <a:r>
              <a:rPr sz="20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data</a:t>
            </a:r>
            <a:r>
              <a:rPr sz="20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for</a:t>
            </a:r>
            <a:r>
              <a:rPr sz="20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the </a:t>
            </a:r>
            <a:r>
              <a:rPr sz="2000" b="1" spc="-10" dirty="0">
                <a:solidFill>
                  <a:srgbClr val="0000FF"/>
                </a:solidFill>
                <a:latin typeface="Comic Sans MS"/>
                <a:cs typeface="Comic Sans MS"/>
              </a:rPr>
              <a:t>differences.</a:t>
            </a:r>
            <a:endParaRPr sz="2000">
              <a:latin typeface="Comic Sans MS"/>
              <a:cs typeface="Comic Sans MS"/>
            </a:endParaRPr>
          </a:p>
          <a:p>
            <a:pPr marL="38100" marR="283845">
              <a:lnSpc>
                <a:spcPct val="110000"/>
              </a:lnSpc>
              <a:spcBef>
                <a:spcPts val="220"/>
              </a:spcBef>
            </a:pPr>
            <a:r>
              <a:rPr sz="1800" dirty="0">
                <a:latin typeface="Comic Sans MS"/>
                <a:cs typeface="Comic Sans MS"/>
              </a:rPr>
              <a:t>x</a:t>
            </a:r>
            <a:r>
              <a:rPr sz="1800" baseline="-20833" dirty="0">
                <a:latin typeface="Comic Sans MS"/>
                <a:cs typeface="Comic Sans MS"/>
              </a:rPr>
              <a:t>diff</a:t>
            </a:r>
            <a:r>
              <a:rPr sz="1800" dirty="0">
                <a:latin typeface="Comic Sans MS"/>
                <a:cs typeface="Comic Sans MS"/>
              </a:rPr>
              <a:t>: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differences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-</a:t>
            </a:r>
            <a:r>
              <a:rPr sz="1800" spc="-20" dirty="0">
                <a:latin typeface="Comic Sans MS"/>
                <a:cs typeface="Comic Sans MS"/>
              </a:rPr>
              <a:t>0.95 </a:t>
            </a:r>
            <a:r>
              <a:rPr sz="1800" dirty="0">
                <a:latin typeface="Comic Sans MS"/>
                <a:cs typeface="Comic Sans MS"/>
              </a:rPr>
              <a:t>s: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deviation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differences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1.317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mic Sans MS"/>
                <a:cs typeface="Comic Sans MS"/>
              </a:rPr>
              <a:t>n: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(i.e.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number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pairs)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20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95"/>
              </a:spcBef>
            </a:pPr>
            <a:r>
              <a:rPr sz="2100" b="1" dirty="0">
                <a:solidFill>
                  <a:srgbClr val="0000FF"/>
                </a:solidFill>
                <a:latin typeface="Comic Sans MS"/>
                <a:cs typeface="Comic Sans MS"/>
              </a:rPr>
              <a:t>Define</a:t>
            </a:r>
            <a:r>
              <a:rPr sz="21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1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1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100" b="1" spc="-10" dirty="0">
                <a:solidFill>
                  <a:srgbClr val="0000FF"/>
                </a:solidFill>
                <a:latin typeface="Comic Sans MS"/>
                <a:cs typeface="Comic Sans MS"/>
              </a:rPr>
              <a:t>hypotheses.</a:t>
            </a:r>
            <a:endParaRPr sz="2100">
              <a:latin typeface="Comic Sans MS"/>
              <a:cs typeface="Comic Sans MS"/>
            </a:endParaRPr>
          </a:p>
          <a:p>
            <a:pPr marL="38100" marR="3048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Comic Sans MS"/>
                <a:cs typeface="Comic Sans MS"/>
              </a:rPr>
              <a:t>We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will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perform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paired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samples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t-</a:t>
            </a:r>
            <a:r>
              <a:rPr sz="2000" spc="-20" dirty="0">
                <a:latin typeface="Comic Sans MS"/>
                <a:cs typeface="Comic Sans MS"/>
              </a:rPr>
              <a:t>test </a:t>
            </a:r>
            <a:r>
              <a:rPr sz="2000" dirty="0">
                <a:latin typeface="Comic Sans MS"/>
                <a:cs typeface="Comic Sans MS"/>
              </a:rPr>
              <a:t>with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following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hypotheses:</a:t>
            </a:r>
            <a:endParaRPr sz="2000">
              <a:latin typeface="Comic Sans MS"/>
              <a:cs typeface="Comic Sans MS"/>
            </a:endParaRPr>
          </a:p>
          <a:p>
            <a:pPr marL="38100" marR="622300" indent="843915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omic Sans MS"/>
                <a:cs typeface="Comic Sans MS"/>
              </a:rPr>
              <a:t>H</a:t>
            </a:r>
            <a:r>
              <a:rPr sz="1950" b="1" baseline="-21367" dirty="0">
                <a:latin typeface="Comic Sans MS"/>
                <a:cs typeface="Comic Sans MS"/>
              </a:rPr>
              <a:t>0</a:t>
            </a:r>
            <a:r>
              <a:rPr sz="2000" b="1" dirty="0">
                <a:latin typeface="Comic Sans MS"/>
                <a:cs typeface="Comic Sans MS"/>
              </a:rPr>
              <a:t>:</a:t>
            </a:r>
            <a:r>
              <a:rPr sz="2000" b="1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μ</a:t>
            </a:r>
            <a:r>
              <a:rPr sz="1950" baseline="-21367" dirty="0">
                <a:latin typeface="Comic Sans MS"/>
                <a:cs typeface="Comic Sans MS"/>
              </a:rPr>
              <a:t>1</a:t>
            </a:r>
            <a:r>
              <a:rPr sz="1950" spc="307" baseline="-21367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μ</a:t>
            </a:r>
            <a:r>
              <a:rPr sz="1950" baseline="-21367" dirty="0">
                <a:latin typeface="Comic Sans MS"/>
                <a:cs typeface="Comic Sans MS"/>
              </a:rPr>
              <a:t>2</a:t>
            </a:r>
            <a:r>
              <a:rPr sz="1950" spc="330" baseline="-21367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(the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population </a:t>
            </a:r>
            <a:r>
              <a:rPr sz="2000" dirty="0">
                <a:latin typeface="Comic Sans MS"/>
                <a:cs typeface="Comic Sans MS"/>
              </a:rPr>
              <a:t>means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are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equal)</a:t>
            </a:r>
            <a:endParaRPr sz="2000">
              <a:latin typeface="Comic Sans MS"/>
              <a:cs typeface="Comic Sans MS"/>
            </a:endParaRPr>
          </a:p>
          <a:p>
            <a:pPr marL="38100" marR="622300" indent="843915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omic Sans MS"/>
                <a:cs typeface="Comic Sans MS"/>
              </a:rPr>
              <a:t>H</a:t>
            </a:r>
            <a:r>
              <a:rPr sz="1950" b="1" baseline="-21367" dirty="0">
                <a:latin typeface="Comic Sans MS"/>
                <a:cs typeface="Comic Sans MS"/>
              </a:rPr>
              <a:t>1</a:t>
            </a:r>
            <a:r>
              <a:rPr sz="2000" b="1" dirty="0">
                <a:latin typeface="Comic Sans MS"/>
                <a:cs typeface="Comic Sans MS"/>
              </a:rPr>
              <a:t>:</a:t>
            </a:r>
            <a:r>
              <a:rPr sz="2000" b="1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μ</a:t>
            </a:r>
            <a:r>
              <a:rPr sz="1950" baseline="-21367" dirty="0">
                <a:latin typeface="Comic Sans MS"/>
                <a:cs typeface="Comic Sans MS"/>
              </a:rPr>
              <a:t>1</a:t>
            </a:r>
            <a:r>
              <a:rPr sz="1950" spc="307" baseline="-21367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≠ μ</a:t>
            </a:r>
            <a:r>
              <a:rPr sz="1950" baseline="-21367" dirty="0">
                <a:latin typeface="Comic Sans MS"/>
                <a:cs typeface="Comic Sans MS"/>
              </a:rPr>
              <a:t>2</a:t>
            </a:r>
            <a:r>
              <a:rPr sz="1950" spc="330" baseline="-21367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(the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population </a:t>
            </a:r>
            <a:r>
              <a:rPr sz="2000" dirty="0">
                <a:latin typeface="Comic Sans MS"/>
                <a:cs typeface="Comic Sans MS"/>
              </a:rPr>
              <a:t>means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are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not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equal)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9792" y="908303"/>
            <a:ext cx="3694207" cy="55443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Paired</a:t>
            </a:r>
            <a:r>
              <a:rPr spc="-30" dirty="0"/>
              <a:t> </a:t>
            </a:r>
            <a:r>
              <a:rPr dirty="0"/>
              <a:t>Sample</a:t>
            </a:r>
            <a:r>
              <a:rPr spc="-10" dirty="0"/>
              <a:t> </a:t>
            </a:r>
            <a:r>
              <a:rPr dirty="0"/>
              <a:t>t</a:t>
            </a:r>
            <a:r>
              <a:rPr spc="10" dirty="0"/>
              <a:t> </a:t>
            </a:r>
            <a:r>
              <a:rPr dirty="0"/>
              <a:t>Test</a:t>
            </a:r>
            <a:r>
              <a:rPr spc="-10" dirty="0"/>
              <a:t> </a:t>
            </a:r>
            <a:r>
              <a:rPr dirty="0"/>
              <a:t>using</a:t>
            </a:r>
            <a:r>
              <a:rPr spc="-10" dirty="0"/>
              <a:t> </a:t>
            </a:r>
            <a:r>
              <a:rPr dirty="0"/>
              <a:t>P</a:t>
            </a:r>
            <a:r>
              <a:rPr spc="-15" dirty="0"/>
              <a:t> </a:t>
            </a:r>
            <a:r>
              <a:rPr spc="-10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729" y="862774"/>
            <a:ext cx="4397375" cy="495808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677545">
              <a:lnSpc>
                <a:spcPct val="99700"/>
              </a:lnSpc>
              <a:spcBef>
                <a:spcPts val="359"/>
              </a:spcBef>
              <a:tabLst>
                <a:tab pos="2412365" algn="l"/>
              </a:tabLst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20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r>
              <a:rPr sz="20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statistic</a:t>
            </a:r>
            <a:r>
              <a:rPr sz="20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t.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xdiff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/ </a:t>
            </a:r>
            <a:r>
              <a:rPr sz="1800" spc="-10" dirty="0">
                <a:latin typeface="Comic Sans MS"/>
                <a:cs typeface="Comic Sans MS"/>
              </a:rPr>
              <a:t>(sdiff/√n)</a:t>
            </a:r>
            <a:r>
              <a:rPr sz="1800" dirty="0">
                <a:latin typeface="Comic Sans MS"/>
                <a:cs typeface="Comic Sans MS"/>
              </a:rPr>
              <a:t>	=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-</a:t>
            </a:r>
            <a:r>
              <a:rPr sz="1800" dirty="0">
                <a:latin typeface="Comic Sans MS"/>
                <a:cs typeface="Comic Sans MS"/>
              </a:rPr>
              <a:t>0.95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50" dirty="0">
                <a:latin typeface="Comic Sans MS"/>
                <a:cs typeface="Comic Sans MS"/>
              </a:rPr>
              <a:t>/ </a:t>
            </a:r>
            <a:r>
              <a:rPr sz="1800" dirty="0">
                <a:latin typeface="Comic Sans MS"/>
                <a:cs typeface="Comic Sans MS"/>
              </a:rPr>
              <a:t>(1.317/√20)</a:t>
            </a:r>
            <a:r>
              <a:rPr sz="1800" spc="-6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-</a:t>
            </a:r>
            <a:r>
              <a:rPr sz="1800" spc="-10" dirty="0">
                <a:latin typeface="Comic Sans MS"/>
                <a:cs typeface="Comic Sans MS"/>
              </a:rPr>
              <a:t>3.226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280"/>
              </a:lnSpc>
              <a:spcBef>
                <a:spcPts val="5"/>
              </a:spcBef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20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p-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value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20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20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ts val="2280"/>
              </a:lnSpc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statistic</a:t>
            </a:r>
            <a:r>
              <a:rPr sz="20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t.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00">
              <a:latin typeface="Comic Sans MS"/>
              <a:cs typeface="Comic Sans MS"/>
            </a:endParaRPr>
          </a:p>
          <a:p>
            <a:pPr marL="12700" marR="528955">
              <a:lnSpc>
                <a:spcPts val="1939"/>
              </a:lnSpc>
            </a:pPr>
            <a:r>
              <a:rPr sz="1800" dirty="0">
                <a:latin typeface="Comic Sans MS"/>
                <a:cs typeface="Comic Sans MS"/>
              </a:rPr>
              <a:t>According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Score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Value Calculator,</a:t>
            </a:r>
            <a:endParaRPr sz="18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190"/>
              </a:spcBef>
            </a:pP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p-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associated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with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-</a:t>
            </a:r>
            <a:r>
              <a:rPr sz="1800" spc="-10" dirty="0">
                <a:latin typeface="Comic Sans MS"/>
                <a:cs typeface="Comic Sans MS"/>
              </a:rPr>
              <a:t>3.226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degrees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freedom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n-</a:t>
            </a:r>
            <a:r>
              <a:rPr sz="1800" dirty="0">
                <a:latin typeface="Comic Sans MS"/>
                <a:cs typeface="Comic Sans MS"/>
              </a:rPr>
              <a:t>1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20-</a:t>
            </a:r>
            <a:r>
              <a:rPr sz="1800" dirty="0">
                <a:latin typeface="Comic Sans MS"/>
                <a:cs typeface="Comic Sans MS"/>
              </a:rPr>
              <a:t>1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19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0.00445.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Draw</a:t>
            </a:r>
            <a:r>
              <a:rPr sz="20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sz="2000" b="1" spc="-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0000FF"/>
                </a:solidFill>
                <a:latin typeface="Comic Sans MS"/>
                <a:cs typeface="Comic Sans MS"/>
              </a:rPr>
              <a:t>conclusion.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ts val="2050"/>
              </a:lnSpc>
              <a:spcBef>
                <a:spcPts val="225"/>
              </a:spcBef>
            </a:pPr>
            <a:r>
              <a:rPr sz="1800" dirty="0">
                <a:latin typeface="Comic Sans MS"/>
                <a:cs typeface="Comic Sans MS"/>
              </a:rPr>
              <a:t>Since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this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p-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less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than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1945"/>
              </a:lnSpc>
            </a:pPr>
            <a:r>
              <a:rPr sz="1800" dirty="0">
                <a:latin typeface="Comic Sans MS"/>
                <a:cs typeface="Comic Sans MS"/>
              </a:rPr>
              <a:t>our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significance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level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α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0.05,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reject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055"/>
              </a:lnSpc>
            </a:pP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null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hypothesis.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2208" y="908303"/>
            <a:ext cx="4306824" cy="52311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4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20" dirty="0">
                <a:latin typeface="Comic Sans MS"/>
                <a:cs typeface="Comic Sans MS"/>
              </a:rPr>
              <a:t>Two-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Paired</a:t>
            </a:r>
            <a:r>
              <a:rPr b="1" spc="-4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T-</a:t>
            </a:r>
            <a:r>
              <a:rPr b="1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532" y="998346"/>
            <a:ext cx="548132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Example: 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Two  operators</a:t>
            </a:r>
            <a:r>
              <a:rPr sz="1800" spc="5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are  checking</a:t>
            </a:r>
            <a:r>
              <a:rPr sz="1800" spc="5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spc="5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1800" spc="-20" dirty="0">
                <a:solidFill>
                  <a:srgbClr val="0000FF"/>
                </a:solidFill>
                <a:latin typeface="Comic Sans MS"/>
                <a:cs typeface="Comic Sans MS"/>
              </a:rPr>
              <a:t>same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dimension</a:t>
            </a:r>
            <a:r>
              <a:rPr sz="1800" spc="27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on</a:t>
            </a:r>
            <a:r>
              <a:rPr sz="1800" spc="254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spc="2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same</a:t>
            </a:r>
            <a:r>
              <a:rPr sz="1800" spc="2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1800" spc="2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800" spc="2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10</a:t>
            </a:r>
            <a:r>
              <a:rPr sz="1800" spc="2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parts.</a:t>
            </a:r>
            <a:r>
              <a:rPr sz="1800" spc="2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mic Sans MS"/>
                <a:cs typeface="Comic Sans MS"/>
              </a:rPr>
              <a:t>Below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are</a:t>
            </a:r>
            <a:r>
              <a:rPr sz="1800" spc="47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spc="47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results.</a:t>
            </a:r>
            <a:r>
              <a:rPr sz="1800" spc="47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Is</a:t>
            </a:r>
            <a:r>
              <a:rPr sz="1800" spc="47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there</a:t>
            </a:r>
            <a:r>
              <a:rPr sz="1800" spc="459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sz="1800" spc="47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significant</a:t>
            </a:r>
            <a:r>
              <a:rPr sz="1800" spc="4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mic Sans MS"/>
                <a:cs typeface="Comic Sans MS"/>
              </a:rPr>
              <a:t>operator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measurement</a:t>
            </a:r>
            <a:r>
              <a:rPr sz="1800" spc="3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error?</a:t>
            </a:r>
            <a:r>
              <a:rPr sz="1800" spc="3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r>
              <a:rPr sz="1800" spc="3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at</a:t>
            </a:r>
            <a:r>
              <a:rPr sz="1800" spc="3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spc="3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00FF"/>
                </a:solidFill>
                <a:latin typeface="Comic Sans MS"/>
                <a:cs typeface="Comic Sans MS"/>
              </a:rPr>
              <a:t>5%</a:t>
            </a:r>
            <a:r>
              <a:rPr sz="1800" spc="3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mic Sans MS"/>
                <a:cs typeface="Comic Sans MS"/>
              </a:rPr>
              <a:t>significance level.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1952" y="1029801"/>
            <a:ext cx="3106639" cy="31907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4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20" dirty="0">
                <a:latin typeface="Comic Sans MS"/>
                <a:cs typeface="Comic Sans MS"/>
              </a:rPr>
              <a:t>Two-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Paired</a:t>
            </a:r>
            <a:r>
              <a:rPr b="1" spc="-4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T-</a:t>
            </a:r>
            <a:r>
              <a:rPr b="1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36956" y="963294"/>
            <a:ext cx="8710295" cy="4954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31623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443230" algn="l"/>
              </a:tabLst>
            </a:pPr>
            <a:r>
              <a:rPr sz="2200" b="1" spc="-10" dirty="0">
                <a:solidFill>
                  <a:srgbClr val="0000FF"/>
                </a:solidFill>
                <a:latin typeface="Comic Sans MS"/>
                <a:cs typeface="Comic Sans MS"/>
              </a:rPr>
              <a:t>Solution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Comic Sans MS"/>
              <a:cs typeface="Comic Sans MS"/>
            </a:endParaRPr>
          </a:p>
          <a:p>
            <a:pPr marL="127000">
              <a:lnSpc>
                <a:spcPts val="2505"/>
              </a:lnSpc>
            </a:pPr>
            <a:r>
              <a:rPr sz="2200" dirty="0">
                <a:latin typeface="Comic Sans MS"/>
                <a:cs typeface="Comic Sans MS"/>
              </a:rPr>
              <a:t>We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need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calculate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T-</a:t>
            </a:r>
            <a:r>
              <a:rPr sz="2200" dirty="0">
                <a:latin typeface="Comic Sans MS"/>
                <a:cs typeface="Comic Sans MS"/>
              </a:rPr>
              <a:t>Statistic value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using,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t=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(x</a:t>
            </a:r>
            <a:r>
              <a:rPr sz="2200" dirty="0">
                <a:latin typeface="Times New Roman"/>
                <a:cs typeface="Times New Roman"/>
              </a:rPr>
              <a:t>̅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omic Sans MS"/>
                <a:cs typeface="Comic Sans MS"/>
              </a:rPr>
              <a:t>–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µ)/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20" dirty="0">
                <a:latin typeface="Comic Sans MS"/>
                <a:cs typeface="Comic Sans MS"/>
              </a:rPr>
              <a:t>s/√n</a:t>
            </a:r>
            <a:endParaRPr sz="2200">
              <a:latin typeface="Comic Sans MS"/>
              <a:cs typeface="Comic Sans MS"/>
            </a:endParaRPr>
          </a:p>
          <a:p>
            <a:pPr marL="127000">
              <a:lnSpc>
                <a:spcPts val="2505"/>
              </a:lnSpc>
            </a:pP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then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compare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table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value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 </a:t>
            </a:r>
            <a:r>
              <a:rPr sz="2175" spc="-15" baseline="-21072" dirty="0">
                <a:latin typeface="Comic Sans MS"/>
                <a:cs typeface="Comic Sans MS"/>
              </a:rPr>
              <a:t>critical</a:t>
            </a:r>
            <a:r>
              <a:rPr sz="2200" spc="-10" dirty="0">
                <a:latin typeface="Comic Sans MS"/>
                <a:cs typeface="Comic Sans MS"/>
              </a:rPr>
              <a:t>.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2200">
              <a:latin typeface="Comic Sans MS"/>
              <a:cs typeface="Comic Sans MS"/>
            </a:endParaRPr>
          </a:p>
          <a:p>
            <a:pPr marL="127000" marR="238125">
              <a:lnSpc>
                <a:spcPts val="2380"/>
              </a:lnSpc>
            </a:pPr>
            <a:r>
              <a:rPr sz="2200" dirty="0">
                <a:latin typeface="Comic Sans MS"/>
                <a:cs typeface="Comic Sans MS"/>
              </a:rPr>
              <a:t>H</a:t>
            </a:r>
            <a:r>
              <a:rPr sz="2175" baseline="-21072" dirty="0">
                <a:latin typeface="Comic Sans MS"/>
                <a:cs typeface="Comic Sans MS"/>
              </a:rPr>
              <a:t>0</a:t>
            </a:r>
            <a:r>
              <a:rPr sz="2175" spc="254" baseline="-21072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=There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no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significant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measurement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error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between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two </a:t>
            </a:r>
            <a:r>
              <a:rPr sz="2200" spc="-10" dirty="0">
                <a:latin typeface="Comic Sans MS"/>
                <a:cs typeface="Comic Sans MS"/>
              </a:rPr>
              <a:t>operators.</a:t>
            </a:r>
            <a:endParaRPr sz="2200">
              <a:latin typeface="Comic Sans MS"/>
              <a:cs typeface="Comic Sans MS"/>
            </a:endParaRPr>
          </a:p>
          <a:p>
            <a:pPr marL="127000">
              <a:lnSpc>
                <a:spcPts val="2510"/>
              </a:lnSpc>
              <a:spcBef>
                <a:spcPts val="225"/>
              </a:spcBef>
            </a:pPr>
            <a:r>
              <a:rPr sz="2200" dirty="0">
                <a:latin typeface="Comic Sans MS"/>
                <a:cs typeface="Comic Sans MS"/>
              </a:rPr>
              <a:t>H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spc="262" baseline="-21072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=There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significant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measurement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error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between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two</a:t>
            </a:r>
            <a:endParaRPr sz="2200">
              <a:latin typeface="Comic Sans MS"/>
              <a:cs typeface="Comic Sans MS"/>
            </a:endParaRPr>
          </a:p>
          <a:p>
            <a:pPr marL="127000">
              <a:lnSpc>
                <a:spcPts val="2510"/>
              </a:lnSpc>
            </a:pPr>
            <a:r>
              <a:rPr sz="2200" spc="-10" dirty="0">
                <a:latin typeface="Comic Sans MS"/>
                <a:cs typeface="Comic Sans MS"/>
              </a:rPr>
              <a:t>operators.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200">
              <a:latin typeface="Comic Sans MS"/>
              <a:cs typeface="Comic Sans MS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latin typeface="Comic Sans MS"/>
                <a:cs typeface="Comic Sans MS"/>
              </a:rPr>
              <a:t>n=10</a:t>
            </a:r>
            <a:endParaRPr sz="2200">
              <a:latin typeface="Comic Sans MS"/>
              <a:cs typeface="Comic Sans MS"/>
            </a:endParaRPr>
          </a:p>
          <a:p>
            <a:pPr marL="127000">
              <a:lnSpc>
                <a:spcPct val="100000"/>
              </a:lnSpc>
              <a:spcBef>
                <a:spcPts val="260"/>
              </a:spcBef>
            </a:pPr>
            <a:r>
              <a:rPr sz="2200" i="1" dirty="0">
                <a:latin typeface="Arial"/>
                <a:cs typeface="Arial"/>
              </a:rPr>
              <a:t>DF</a:t>
            </a:r>
            <a:r>
              <a:rPr sz="2200" i="1" spc="75" dirty="0">
                <a:latin typeface="Arial"/>
                <a:cs typeface="Arial"/>
              </a:rPr>
              <a:t> </a:t>
            </a:r>
            <a:r>
              <a:rPr sz="2200" i="1" dirty="0">
                <a:latin typeface="Arial"/>
                <a:cs typeface="Arial"/>
              </a:rPr>
              <a:t>(degrees</a:t>
            </a:r>
            <a:r>
              <a:rPr sz="2200" i="1" spc="85" dirty="0">
                <a:latin typeface="Arial"/>
                <a:cs typeface="Arial"/>
              </a:rPr>
              <a:t> </a:t>
            </a:r>
            <a:r>
              <a:rPr sz="2200" i="1" spc="204" dirty="0">
                <a:latin typeface="Arial"/>
                <a:cs typeface="Arial"/>
              </a:rPr>
              <a:t>of</a:t>
            </a:r>
            <a:r>
              <a:rPr sz="2200" i="1" spc="75" dirty="0">
                <a:latin typeface="Arial"/>
                <a:cs typeface="Arial"/>
              </a:rPr>
              <a:t> freedom)</a:t>
            </a:r>
            <a:r>
              <a:rPr sz="2200" i="1" spc="105" dirty="0">
                <a:latin typeface="Arial"/>
                <a:cs typeface="Arial"/>
              </a:rPr>
              <a:t> </a:t>
            </a:r>
            <a:r>
              <a:rPr sz="2200" dirty="0">
                <a:latin typeface="Comic Sans MS"/>
                <a:cs typeface="Comic Sans MS"/>
              </a:rPr>
              <a:t>=</a:t>
            </a:r>
            <a:r>
              <a:rPr sz="2200" spc="3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n-</a:t>
            </a:r>
            <a:r>
              <a:rPr sz="2200" dirty="0">
                <a:latin typeface="Comic Sans MS"/>
                <a:cs typeface="Comic Sans MS"/>
              </a:rPr>
              <a:t>1</a:t>
            </a:r>
            <a:r>
              <a:rPr sz="2200" spc="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;</a:t>
            </a:r>
            <a:r>
              <a:rPr sz="2200" spc="4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10-</a:t>
            </a:r>
            <a:r>
              <a:rPr sz="2200" dirty="0">
                <a:latin typeface="Comic Sans MS"/>
                <a:cs typeface="Comic Sans MS"/>
              </a:rPr>
              <a:t>1</a:t>
            </a:r>
            <a:r>
              <a:rPr sz="2200" spc="2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=9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200">
              <a:latin typeface="Comic Sans MS"/>
              <a:cs typeface="Comic Sans MS"/>
            </a:endParaRPr>
          </a:p>
          <a:p>
            <a:pPr marL="127000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Significance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level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=5%</a:t>
            </a:r>
            <a:endParaRPr sz="2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4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20" dirty="0">
                <a:latin typeface="Comic Sans MS"/>
                <a:cs typeface="Comic Sans MS"/>
              </a:rPr>
              <a:t>Two-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Paired</a:t>
            </a:r>
            <a:r>
              <a:rPr b="1" spc="-4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T-</a:t>
            </a:r>
            <a:r>
              <a:rPr b="1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43586" y="957198"/>
            <a:ext cx="4399280" cy="537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316865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SzPct val="93333"/>
              <a:buFont typeface="Wingdings"/>
              <a:buChar char=""/>
              <a:tabLst>
                <a:tab pos="469265" algn="l"/>
              </a:tabLst>
            </a:pP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Compute</a:t>
            </a:r>
            <a:r>
              <a:rPr sz="15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5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mean</a:t>
            </a:r>
            <a:r>
              <a:rPr sz="1500" b="1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difference</a:t>
            </a:r>
            <a:r>
              <a:rPr sz="15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(x</a:t>
            </a:r>
            <a:r>
              <a:rPr sz="1500" b="1" dirty="0">
                <a:solidFill>
                  <a:srgbClr val="0000FF"/>
                </a:solidFill>
                <a:latin typeface="Times New Roman"/>
                <a:cs typeface="Times New Roman"/>
              </a:rPr>
              <a:t>̅</a:t>
            </a:r>
            <a:r>
              <a:rPr sz="1500" b="1" spc="2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–</a:t>
            </a:r>
            <a:r>
              <a:rPr sz="15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µ)</a:t>
            </a:r>
            <a:endParaRPr sz="1500">
              <a:latin typeface="Comic Sans MS"/>
              <a:cs typeface="Comic Sans MS"/>
            </a:endParaRPr>
          </a:p>
          <a:p>
            <a:pPr marL="152400" marR="788035">
              <a:lnSpc>
                <a:spcPct val="80000"/>
              </a:lnSpc>
              <a:spcBef>
                <a:spcPts val="360"/>
              </a:spcBef>
            </a:pPr>
            <a:r>
              <a:rPr sz="1500" i="1" dirty="0">
                <a:latin typeface="Arial"/>
                <a:cs typeface="Arial"/>
              </a:rPr>
              <a:t>µ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20" dirty="0">
                <a:latin typeface="Arial"/>
                <a:cs typeface="Arial"/>
              </a:rPr>
              <a:t>(mean</a:t>
            </a:r>
            <a:r>
              <a:rPr sz="1500" i="1" spc="10" dirty="0">
                <a:latin typeface="Arial"/>
                <a:cs typeface="Arial"/>
              </a:rPr>
              <a:t> </a:t>
            </a:r>
            <a:r>
              <a:rPr sz="1500" i="1" spc="145" dirty="0">
                <a:latin typeface="Arial"/>
                <a:cs typeface="Arial"/>
              </a:rPr>
              <a:t>of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175" dirty="0">
                <a:latin typeface="Arial"/>
                <a:cs typeface="Arial"/>
              </a:rPr>
              <a:t>first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110" dirty="0">
                <a:latin typeface="Arial"/>
                <a:cs typeface="Arial"/>
              </a:rPr>
              <a:t>test)</a:t>
            </a:r>
            <a:r>
              <a:rPr sz="1500" i="1" spc="30" dirty="0">
                <a:latin typeface="Arial"/>
                <a:cs typeface="Arial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59.5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;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take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spc="-25" dirty="0">
                <a:latin typeface="Comic Sans MS"/>
                <a:cs typeface="Comic Sans MS"/>
              </a:rPr>
              <a:t>the </a:t>
            </a:r>
            <a:r>
              <a:rPr sz="1500" dirty="0">
                <a:latin typeface="Comic Sans MS"/>
                <a:cs typeface="Comic Sans MS"/>
              </a:rPr>
              <a:t>average</a:t>
            </a:r>
            <a:r>
              <a:rPr sz="1500" spc="-1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of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the</a:t>
            </a:r>
            <a:r>
              <a:rPr sz="1500" spc="-1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10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data</a:t>
            </a:r>
            <a:r>
              <a:rPr sz="1500" spc="-3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points</a:t>
            </a:r>
            <a:r>
              <a:rPr sz="1500" spc="-1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in</a:t>
            </a:r>
            <a:r>
              <a:rPr sz="1500" spc="-10" dirty="0">
                <a:latin typeface="Comic Sans MS"/>
                <a:cs typeface="Comic Sans MS"/>
              </a:rPr>
              <a:t> </a:t>
            </a:r>
            <a:r>
              <a:rPr sz="1500" spc="-25" dirty="0">
                <a:latin typeface="Comic Sans MS"/>
                <a:cs typeface="Comic Sans MS"/>
              </a:rPr>
              <a:t>Op1</a:t>
            </a:r>
            <a:endParaRPr sz="1500">
              <a:latin typeface="Comic Sans MS"/>
              <a:cs typeface="Comic Sans MS"/>
            </a:endParaRPr>
          </a:p>
          <a:p>
            <a:pPr marL="152400" marR="119380">
              <a:lnSpc>
                <a:spcPts val="1440"/>
              </a:lnSpc>
              <a:spcBef>
                <a:spcPts val="345"/>
              </a:spcBef>
            </a:pPr>
            <a:r>
              <a:rPr sz="1500" i="1" spc="65" dirty="0">
                <a:latin typeface="Arial"/>
                <a:cs typeface="Arial"/>
              </a:rPr>
              <a:t>x</a:t>
            </a:r>
            <a:r>
              <a:rPr sz="1500" i="1" spc="65" dirty="0">
                <a:latin typeface="Times New Roman"/>
                <a:cs typeface="Times New Roman"/>
              </a:rPr>
              <a:t>̅</a:t>
            </a:r>
            <a:r>
              <a:rPr sz="1500" i="1" spc="35" dirty="0">
                <a:latin typeface="Times New Roman"/>
                <a:cs typeface="Times New Roman"/>
              </a:rPr>
              <a:t> </a:t>
            </a:r>
            <a:r>
              <a:rPr sz="1500" i="1" spc="-20" dirty="0">
                <a:latin typeface="Arial"/>
                <a:cs typeface="Arial"/>
              </a:rPr>
              <a:t>(mean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145" dirty="0">
                <a:latin typeface="Arial"/>
                <a:cs typeface="Arial"/>
              </a:rPr>
              <a:t>of</a:t>
            </a:r>
            <a:r>
              <a:rPr sz="1500" i="1" spc="-10" dirty="0">
                <a:latin typeface="Arial"/>
                <a:cs typeface="Arial"/>
              </a:rPr>
              <a:t> new</a:t>
            </a:r>
            <a:r>
              <a:rPr sz="1500" i="1" spc="25" dirty="0">
                <a:latin typeface="Arial"/>
                <a:cs typeface="Arial"/>
              </a:rPr>
              <a:t> </a:t>
            </a:r>
            <a:r>
              <a:rPr sz="1500" i="1" spc="110" dirty="0">
                <a:latin typeface="Arial"/>
                <a:cs typeface="Arial"/>
              </a:rPr>
              <a:t>test)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3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60.2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;</a:t>
            </a:r>
            <a:r>
              <a:rPr sz="1500" spc="-3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take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the</a:t>
            </a:r>
            <a:r>
              <a:rPr sz="1500" spc="-35" dirty="0">
                <a:latin typeface="Comic Sans MS"/>
                <a:cs typeface="Comic Sans MS"/>
              </a:rPr>
              <a:t> </a:t>
            </a:r>
            <a:r>
              <a:rPr sz="1500" spc="-10" dirty="0">
                <a:latin typeface="Comic Sans MS"/>
                <a:cs typeface="Comic Sans MS"/>
              </a:rPr>
              <a:t>average </a:t>
            </a:r>
            <a:r>
              <a:rPr sz="1500" dirty="0">
                <a:latin typeface="Comic Sans MS"/>
                <a:cs typeface="Comic Sans MS"/>
              </a:rPr>
              <a:t>of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the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10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data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points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in</a:t>
            </a:r>
            <a:r>
              <a:rPr sz="1500" spc="-10" dirty="0">
                <a:latin typeface="Comic Sans MS"/>
                <a:cs typeface="Comic Sans MS"/>
              </a:rPr>
              <a:t> </a:t>
            </a:r>
            <a:r>
              <a:rPr sz="1500" spc="-25" dirty="0">
                <a:latin typeface="Comic Sans MS"/>
                <a:cs typeface="Comic Sans MS"/>
              </a:rPr>
              <a:t>Op2</a:t>
            </a:r>
            <a:endParaRPr sz="1500">
              <a:latin typeface="Comic Sans MS"/>
              <a:cs typeface="Comic Sans MS"/>
            </a:endParaRPr>
          </a:p>
          <a:p>
            <a:pPr marL="152400">
              <a:lnSpc>
                <a:spcPct val="100000"/>
              </a:lnSpc>
              <a:spcBef>
                <a:spcPts val="15"/>
              </a:spcBef>
            </a:pPr>
            <a:r>
              <a:rPr sz="1500" spc="-20" dirty="0">
                <a:latin typeface="Comic Sans MS"/>
                <a:cs typeface="Comic Sans MS"/>
              </a:rPr>
              <a:t>x</a:t>
            </a:r>
            <a:r>
              <a:rPr sz="1500" spc="-20" dirty="0">
                <a:latin typeface="Times New Roman"/>
                <a:cs typeface="Times New Roman"/>
              </a:rPr>
              <a:t>̅</a:t>
            </a:r>
            <a:r>
              <a:rPr sz="1500" spc="-20" dirty="0">
                <a:latin typeface="Comic Sans MS"/>
                <a:cs typeface="Comic Sans MS"/>
              </a:rPr>
              <a:t>-</a:t>
            </a:r>
            <a:r>
              <a:rPr sz="1500" i="1" dirty="0">
                <a:latin typeface="Arial"/>
                <a:cs typeface="Arial"/>
              </a:rPr>
              <a:t>µ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60.2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–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59.5</a:t>
            </a:r>
            <a:r>
              <a:rPr sz="1500" spc="-20" dirty="0">
                <a:latin typeface="Comic Sans MS"/>
                <a:cs typeface="Comic Sans MS"/>
              </a:rPr>
              <a:t> =0.7</a:t>
            </a:r>
            <a:endParaRPr sz="15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500">
              <a:latin typeface="Comic Sans MS"/>
              <a:cs typeface="Comic Sans MS"/>
            </a:endParaRPr>
          </a:p>
          <a:p>
            <a:pPr marL="469265" marR="570230" indent="-317500">
              <a:lnSpc>
                <a:spcPct val="80000"/>
              </a:lnSpc>
              <a:buClr>
                <a:srgbClr val="000099"/>
              </a:buClr>
              <a:buSzPct val="93333"/>
              <a:buFont typeface="Wingdings"/>
              <a:buChar char=""/>
              <a:tabLst>
                <a:tab pos="469265" algn="l"/>
              </a:tabLst>
            </a:pP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15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500" b="1" spc="-8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Standard</a:t>
            </a:r>
            <a:r>
              <a:rPr sz="15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Deviation</a:t>
            </a:r>
            <a:r>
              <a:rPr sz="15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spc="-25" dirty="0">
                <a:solidFill>
                  <a:srgbClr val="0000FF"/>
                </a:solidFill>
                <a:latin typeface="Comic Sans MS"/>
                <a:cs typeface="Comic Sans MS"/>
              </a:rPr>
              <a:t>of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differences</a:t>
            </a:r>
            <a:r>
              <a:rPr sz="1500" b="1" spc="-8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spc="-25" dirty="0">
                <a:solidFill>
                  <a:srgbClr val="0000FF"/>
                </a:solidFill>
                <a:latin typeface="Comic Sans MS"/>
                <a:cs typeface="Comic Sans MS"/>
              </a:rPr>
              <a:t>(s)</a:t>
            </a:r>
            <a:endParaRPr sz="1500">
              <a:latin typeface="Comic Sans MS"/>
              <a:cs typeface="Comic Sans MS"/>
            </a:endParaRPr>
          </a:p>
          <a:p>
            <a:pPr marL="152400">
              <a:lnSpc>
                <a:spcPct val="100000"/>
              </a:lnSpc>
            </a:pPr>
            <a:r>
              <a:rPr sz="1500" dirty="0">
                <a:latin typeface="Comic Sans MS"/>
                <a:cs typeface="Comic Sans MS"/>
              </a:rPr>
              <a:t>D=</a:t>
            </a:r>
            <a:r>
              <a:rPr sz="1500" spc="-5" dirty="0">
                <a:latin typeface="Comic Sans MS"/>
                <a:cs typeface="Comic Sans MS"/>
              </a:rPr>
              <a:t> </a:t>
            </a:r>
            <a:r>
              <a:rPr sz="1500" spc="-20" dirty="0">
                <a:latin typeface="Comic Sans MS"/>
                <a:cs typeface="Comic Sans MS"/>
              </a:rPr>
              <a:t>-</a:t>
            </a:r>
            <a:r>
              <a:rPr sz="1500" dirty="0">
                <a:latin typeface="Comic Sans MS"/>
                <a:cs typeface="Comic Sans MS"/>
              </a:rPr>
              <a:t>7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;</a:t>
            </a:r>
            <a:r>
              <a:rPr sz="1500" spc="-5" dirty="0">
                <a:latin typeface="Comic Sans MS"/>
                <a:cs typeface="Comic Sans MS"/>
              </a:rPr>
              <a:t> </a:t>
            </a:r>
            <a:r>
              <a:rPr sz="1500" spc="-20" dirty="0">
                <a:latin typeface="Comic Sans MS"/>
                <a:cs typeface="Comic Sans MS"/>
              </a:rPr>
              <a:t>d</a:t>
            </a:r>
            <a:r>
              <a:rPr sz="1500" spc="-30" baseline="25000" dirty="0">
                <a:latin typeface="Comic Sans MS"/>
                <a:cs typeface="Comic Sans MS"/>
              </a:rPr>
              <a:t>2</a:t>
            </a:r>
            <a:r>
              <a:rPr sz="1500" spc="-20" dirty="0">
                <a:latin typeface="Comic Sans MS"/>
                <a:cs typeface="Comic Sans MS"/>
              </a:rPr>
              <a:t>=73</a:t>
            </a:r>
            <a:endParaRPr sz="1500">
              <a:latin typeface="Comic Sans MS"/>
              <a:cs typeface="Comic Sans MS"/>
            </a:endParaRPr>
          </a:p>
          <a:p>
            <a:pPr marL="152400">
              <a:lnSpc>
                <a:spcPts val="1620"/>
              </a:lnSpc>
            </a:pPr>
            <a:r>
              <a:rPr sz="1500" dirty="0">
                <a:latin typeface="Comic Sans MS"/>
                <a:cs typeface="Comic Sans MS"/>
              </a:rPr>
              <a:t>Use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s</a:t>
            </a:r>
            <a:r>
              <a:rPr sz="1500" baseline="-19444" dirty="0">
                <a:latin typeface="Comic Sans MS"/>
                <a:cs typeface="Comic Sans MS"/>
              </a:rPr>
              <a:t>d</a:t>
            </a:r>
            <a:r>
              <a:rPr sz="1500" spc="202" baseline="-19444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sqrt [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(Σ(d</a:t>
            </a:r>
            <a:r>
              <a:rPr sz="1500" baseline="-19444" dirty="0">
                <a:latin typeface="Comic Sans MS"/>
                <a:cs typeface="Comic Sans MS"/>
              </a:rPr>
              <a:t>i</a:t>
            </a:r>
            <a:r>
              <a:rPr sz="1500" spc="217" baseline="-19444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–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d)</a:t>
            </a:r>
            <a:r>
              <a:rPr sz="1500" baseline="25000" dirty="0">
                <a:latin typeface="Comic Sans MS"/>
                <a:cs typeface="Comic Sans MS"/>
              </a:rPr>
              <a:t>2</a:t>
            </a:r>
            <a:r>
              <a:rPr sz="1500" spc="225" baseline="2500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/</a:t>
            </a:r>
            <a:r>
              <a:rPr sz="1500" spc="-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(n</a:t>
            </a:r>
            <a:r>
              <a:rPr sz="1500" spc="-1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–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1)</a:t>
            </a:r>
            <a:r>
              <a:rPr sz="1500" spc="-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]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where d</a:t>
            </a:r>
            <a:r>
              <a:rPr sz="1500" baseline="-19444" dirty="0">
                <a:latin typeface="Comic Sans MS"/>
                <a:cs typeface="Comic Sans MS"/>
              </a:rPr>
              <a:t>i</a:t>
            </a:r>
            <a:r>
              <a:rPr sz="1500" spc="195" baseline="-19444" dirty="0">
                <a:latin typeface="Comic Sans MS"/>
                <a:cs typeface="Comic Sans MS"/>
              </a:rPr>
              <a:t> </a:t>
            </a:r>
            <a:r>
              <a:rPr sz="1500" spc="-25" dirty="0">
                <a:latin typeface="Comic Sans MS"/>
                <a:cs typeface="Comic Sans MS"/>
              </a:rPr>
              <a:t>is</a:t>
            </a:r>
            <a:endParaRPr sz="1500">
              <a:latin typeface="Comic Sans MS"/>
              <a:cs typeface="Comic Sans MS"/>
            </a:endParaRPr>
          </a:p>
          <a:p>
            <a:pPr marL="152400">
              <a:lnSpc>
                <a:spcPts val="1440"/>
              </a:lnSpc>
            </a:pPr>
            <a:r>
              <a:rPr sz="1500" dirty="0">
                <a:latin typeface="Comic Sans MS"/>
                <a:cs typeface="Comic Sans MS"/>
              </a:rPr>
              <a:t>the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difference</a:t>
            </a:r>
            <a:r>
              <a:rPr sz="1500" spc="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for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pair </a:t>
            </a:r>
            <a:r>
              <a:rPr sz="1500" i="1" dirty="0">
                <a:latin typeface="Arial"/>
                <a:cs typeface="Arial"/>
              </a:rPr>
              <a:t>i</a:t>
            </a:r>
            <a:r>
              <a:rPr sz="1500" dirty="0">
                <a:latin typeface="Comic Sans MS"/>
                <a:cs typeface="Comic Sans MS"/>
              </a:rPr>
              <a:t>,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d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is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the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sample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spc="-20" dirty="0">
                <a:latin typeface="Comic Sans MS"/>
                <a:cs typeface="Comic Sans MS"/>
              </a:rPr>
              <a:t>mean</a:t>
            </a:r>
            <a:endParaRPr sz="1500">
              <a:latin typeface="Comic Sans MS"/>
              <a:cs typeface="Comic Sans MS"/>
            </a:endParaRPr>
          </a:p>
          <a:p>
            <a:pPr marL="152400">
              <a:lnSpc>
                <a:spcPts val="1440"/>
              </a:lnSpc>
            </a:pPr>
            <a:r>
              <a:rPr sz="1500" dirty="0">
                <a:latin typeface="Comic Sans MS"/>
                <a:cs typeface="Comic Sans MS"/>
              </a:rPr>
              <a:t>of</a:t>
            </a:r>
            <a:r>
              <a:rPr sz="1500" spc="-3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the</a:t>
            </a:r>
            <a:r>
              <a:rPr sz="1500" spc="-3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differences,</a:t>
            </a:r>
            <a:r>
              <a:rPr sz="1500" spc="1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or</a:t>
            </a:r>
            <a:r>
              <a:rPr sz="1500" spc="-3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s=(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√</a:t>
            </a:r>
            <a:r>
              <a:rPr sz="1500" spc="-35" dirty="0">
                <a:latin typeface="Comic Sans MS"/>
                <a:cs typeface="Comic Sans MS"/>
              </a:rPr>
              <a:t> </a:t>
            </a:r>
            <a:r>
              <a:rPr sz="1500" spc="-10" dirty="0">
                <a:latin typeface="Comic Sans MS"/>
                <a:cs typeface="Comic Sans MS"/>
              </a:rPr>
              <a:t>((n*d</a:t>
            </a:r>
            <a:r>
              <a:rPr sz="1500" spc="-15" baseline="25000" dirty="0">
                <a:latin typeface="Comic Sans MS"/>
                <a:cs typeface="Comic Sans MS"/>
              </a:rPr>
              <a:t>2</a:t>
            </a:r>
            <a:r>
              <a:rPr sz="1500" spc="-10" dirty="0">
                <a:latin typeface="Comic Sans MS"/>
                <a:cs typeface="Comic Sans MS"/>
              </a:rPr>
              <a:t>)-</a:t>
            </a:r>
            <a:r>
              <a:rPr sz="1500" dirty="0">
                <a:latin typeface="Comic Sans MS"/>
                <a:cs typeface="Comic Sans MS"/>
              </a:rPr>
              <a:t>D</a:t>
            </a:r>
            <a:r>
              <a:rPr sz="1500" baseline="25000" dirty="0">
                <a:latin typeface="Comic Sans MS"/>
                <a:cs typeface="Comic Sans MS"/>
              </a:rPr>
              <a:t>2</a:t>
            </a:r>
            <a:r>
              <a:rPr sz="1500" dirty="0">
                <a:latin typeface="Comic Sans MS"/>
                <a:cs typeface="Comic Sans MS"/>
              </a:rPr>
              <a:t>)/df)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spc="-50" dirty="0">
                <a:latin typeface="Comic Sans MS"/>
                <a:cs typeface="Comic Sans MS"/>
              </a:rPr>
              <a:t>/</a:t>
            </a:r>
            <a:endParaRPr sz="1500">
              <a:latin typeface="Comic Sans MS"/>
              <a:cs typeface="Comic Sans MS"/>
            </a:endParaRPr>
          </a:p>
          <a:p>
            <a:pPr marL="152400">
              <a:lnSpc>
                <a:spcPts val="1620"/>
              </a:lnSpc>
            </a:pPr>
            <a:r>
              <a:rPr sz="1500" spc="-20" dirty="0">
                <a:latin typeface="Comic Sans MS"/>
                <a:cs typeface="Comic Sans MS"/>
              </a:rPr>
              <a:t>√(n)</a:t>
            </a:r>
            <a:endParaRPr sz="1500">
              <a:latin typeface="Comic Sans MS"/>
              <a:cs typeface="Comic Sans MS"/>
            </a:endParaRPr>
          </a:p>
          <a:p>
            <a:pPr marL="152400">
              <a:lnSpc>
                <a:spcPct val="100000"/>
              </a:lnSpc>
            </a:pPr>
            <a:r>
              <a:rPr sz="1500" dirty="0">
                <a:latin typeface="Comic Sans MS"/>
                <a:cs typeface="Comic Sans MS"/>
              </a:rPr>
              <a:t>s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(√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((10*73)</a:t>
            </a:r>
            <a:r>
              <a:rPr sz="1500" spc="-5" dirty="0">
                <a:latin typeface="Comic Sans MS"/>
                <a:cs typeface="Comic Sans MS"/>
              </a:rPr>
              <a:t> </a:t>
            </a:r>
            <a:r>
              <a:rPr sz="1500" spc="-20" dirty="0">
                <a:latin typeface="Comic Sans MS"/>
                <a:cs typeface="Comic Sans MS"/>
              </a:rPr>
              <a:t>-</a:t>
            </a:r>
            <a:r>
              <a:rPr sz="1500" spc="-10" dirty="0">
                <a:latin typeface="Comic Sans MS"/>
                <a:cs typeface="Comic Sans MS"/>
              </a:rPr>
              <a:t>(-7*-</a:t>
            </a:r>
            <a:r>
              <a:rPr sz="1500" dirty="0">
                <a:latin typeface="Comic Sans MS"/>
                <a:cs typeface="Comic Sans MS"/>
              </a:rPr>
              <a:t>7)/9)</a:t>
            </a:r>
            <a:r>
              <a:rPr sz="1500" spc="-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/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√(10)</a:t>
            </a:r>
            <a:r>
              <a:rPr sz="1500" spc="-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spc="-10" dirty="0">
                <a:latin typeface="Comic Sans MS"/>
                <a:cs typeface="Comic Sans MS"/>
              </a:rPr>
              <a:t>2.7508</a:t>
            </a:r>
            <a:endParaRPr sz="1500">
              <a:latin typeface="Comic Sans MS"/>
              <a:cs typeface="Comic Sans MS"/>
            </a:endParaRPr>
          </a:p>
          <a:p>
            <a:pPr marL="469265" indent="-316865">
              <a:lnSpc>
                <a:spcPct val="100000"/>
              </a:lnSpc>
              <a:spcBef>
                <a:spcPts val="1800"/>
              </a:spcBef>
              <a:buClr>
                <a:srgbClr val="000099"/>
              </a:buClr>
              <a:buSzPct val="93333"/>
              <a:buFont typeface="Wingdings"/>
              <a:buChar char=""/>
              <a:tabLst>
                <a:tab pos="469265" algn="l"/>
              </a:tabLst>
            </a:pP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15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5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standard</a:t>
            </a:r>
            <a:r>
              <a:rPr sz="15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spc="-10" dirty="0">
                <a:solidFill>
                  <a:srgbClr val="0000FF"/>
                </a:solidFill>
                <a:latin typeface="Comic Sans MS"/>
                <a:cs typeface="Comic Sans MS"/>
              </a:rPr>
              <a:t>error</a:t>
            </a:r>
            <a:endParaRPr sz="1500">
              <a:latin typeface="Comic Sans MS"/>
              <a:cs typeface="Comic Sans MS"/>
            </a:endParaRPr>
          </a:p>
          <a:p>
            <a:pPr marL="152400">
              <a:lnSpc>
                <a:spcPct val="100000"/>
              </a:lnSpc>
            </a:pPr>
            <a:r>
              <a:rPr sz="1500" dirty="0">
                <a:latin typeface="Comic Sans MS"/>
                <a:cs typeface="Comic Sans MS"/>
              </a:rPr>
              <a:t>Standard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error =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s/√n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2.7508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/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√10</a:t>
            </a:r>
            <a:r>
              <a:rPr sz="1500" spc="-3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10" dirty="0">
                <a:latin typeface="Comic Sans MS"/>
                <a:cs typeface="Comic Sans MS"/>
              </a:rPr>
              <a:t> 0.869</a:t>
            </a:r>
            <a:endParaRPr sz="1500">
              <a:latin typeface="Comic Sans MS"/>
              <a:cs typeface="Comic Sans MS"/>
            </a:endParaRPr>
          </a:p>
          <a:p>
            <a:pPr marL="469265" indent="-316865">
              <a:lnSpc>
                <a:spcPct val="100000"/>
              </a:lnSpc>
              <a:spcBef>
                <a:spcPts val="1800"/>
              </a:spcBef>
              <a:buClr>
                <a:srgbClr val="000099"/>
              </a:buClr>
              <a:buSzPct val="93333"/>
              <a:buFont typeface="Wingdings"/>
              <a:buChar char=""/>
              <a:tabLst>
                <a:tab pos="469265" algn="l"/>
              </a:tabLst>
            </a:pP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Compute</a:t>
            </a:r>
            <a:r>
              <a:rPr sz="15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5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spc="-10" dirty="0">
                <a:solidFill>
                  <a:srgbClr val="0000FF"/>
                </a:solidFill>
                <a:latin typeface="Comic Sans MS"/>
                <a:cs typeface="Comic Sans MS"/>
              </a:rPr>
              <a:t>T-Statistic</a:t>
            </a:r>
            <a:endParaRPr sz="1500">
              <a:latin typeface="Comic Sans MS"/>
              <a:cs typeface="Comic Sans MS"/>
            </a:endParaRPr>
          </a:p>
          <a:p>
            <a:pPr marL="152400">
              <a:lnSpc>
                <a:spcPct val="100000"/>
              </a:lnSpc>
            </a:pPr>
            <a:r>
              <a:rPr sz="1500" dirty="0">
                <a:latin typeface="Comic Sans MS"/>
                <a:cs typeface="Comic Sans MS"/>
              </a:rPr>
              <a:t>t=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(x</a:t>
            </a:r>
            <a:r>
              <a:rPr sz="1500" dirty="0">
                <a:latin typeface="Times New Roman"/>
                <a:cs typeface="Times New Roman"/>
              </a:rPr>
              <a:t>̅</a:t>
            </a:r>
            <a:r>
              <a:rPr sz="1500" spc="7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mic Sans MS"/>
                <a:cs typeface="Comic Sans MS"/>
              </a:rPr>
              <a:t>–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µ)/</a:t>
            </a:r>
            <a:r>
              <a:rPr sz="1500" spc="-1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s/√n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(0.7) /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0.869</a:t>
            </a:r>
            <a:r>
              <a:rPr sz="1500" spc="-1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spc="-10" dirty="0">
                <a:latin typeface="Comic Sans MS"/>
                <a:cs typeface="Comic Sans MS"/>
              </a:rPr>
              <a:t>0.805</a:t>
            </a:r>
            <a:endParaRPr sz="1500">
              <a:latin typeface="Comic Sans MS"/>
              <a:cs typeface="Comic Sans MS"/>
            </a:endParaRPr>
          </a:p>
          <a:p>
            <a:pPr marL="469265" marR="659765" indent="-317500">
              <a:lnSpc>
                <a:spcPts val="1440"/>
              </a:lnSpc>
              <a:spcBef>
                <a:spcPts val="350"/>
              </a:spcBef>
              <a:buClr>
                <a:srgbClr val="000099"/>
              </a:buClr>
              <a:buSzPct val="93333"/>
              <a:buFont typeface="Wingdings"/>
              <a:buChar char=""/>
              <a:tabLst>
                <a:tab pos="469265" algn="l"/>
              </a:tabLst>
            </a:pP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Determine</a:t>
            </a:r>
            <a:r>
              <a:rPr sz="15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15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critical</a:t>
            </a:r>
            <a:r>
              <a:rPr sz="1500" b="1" spc="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value</a:t>
            </a:r>
            <a:r>
              <a:rPr sz="15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with</a:t>
            </a:r>
            <a:r>
              <a:rPr sz="15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spc="-20" dirty="0">
                <a:solidFill>
                  <a:srgbClr val="0000FF"/>
                </a:solidFill>
                <a:latin typeface="Comic Sans MS"/>
                <a:cs typeface="Comic Sans MS"/>
              </a:rPr>
              <a:t>n-</a:t>
            </a:r>
            <a:r>
              <a:rPr sz="1500" b="1" spc="-50" dirty="0">
                <a:solidFill>
                  <a:srgbClr val="0000FF"/>
                </a:solidFill>
                <a:latin typeface="Comic Sans MS"/>
                <a:cs typeface="Comic Sans MS"/>
              </a:rPr>
              <a:t>1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degrees</a:t>
            </a:r>
            <a:r>
              <a:rPr sz="1500" b="1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500" b="1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00" b="1" spc="-10" dirty="0">
                <a:solidFill>
                  <a:srgbClr val="0000FF"/>
                </a:solidFill>
                <a:latin typeface="Comic Sans MS"/>
                <a:cs typeface="Comic Sans MS"/>
              </a:rPr>
              <a:t>freedom</a:t>
            </a:r>
            <a:endParaRPr sz="1500">
              <a:latin typeface="Comic Sans MS"/>
              <a:cs typeface="Comic Sans MS"/>
            </a:endParaRPr>
          </a:p>
          <a:p>
            <a:pPr marL="469265" marR="217170" indent="-317500">
              <a:lnSpc>
                <a:spcPct val="80000"/>
              </a:lnSpc>
              <a:spcBef>
                <a:spcPts val="370"/>
              </a:spcBef>
              <a:buClr>
                <a:srgbClr val="000099"/>
              </a:buClr>
              <a:buSzPct val="93333"/>
              <a:buFont typeface="Wingdings"/>
              <a:buChar char=""/>
              <a:tabLst>
                <a:tab pos="469265" algn="l"/>
              </a:tabLst>
            </a:pPr>
            <a:r>
              <a:rPr sz="1500" dirty="0">
                <a:latin typeface="Comic Sans MS"/>
                <a:cs typeface="Comic Sans MS"/>
              </a:rPr>
              <a:t>Since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this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is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a</a:t>
            </a:r>
            <a:r>
              <a:rPr sz="1500" spc="-30" dirty="0">
                <a:latin typeface="Comic Sans MS"/>
                <a:cs typeface="Comic Sans MS"/>
              </a:rPr>
              <a:t> </a:t>
            </a:r>
            <a:r>
              <a:rPr sz="1500" spc="-10" dirty="0">
                <a:latin typeface="Comic Sans MS"/>
                <a:cs typeface="Comic Sans MS"/>
              </a:rPr>
              <a:t>Two-</a:t>
            </a:r>
            <a:r>
              <a:rPr sz="1500" dirty="0">
                <a:latin typeface="Comic Sans MS"/>
                <a:cs typeface="Comic Sans MS"/>
              </a:rPr>
              <a:t>tailed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test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at</a:t>
            </a:r>
            <a:r>
              <a:rPr sz="1500" spc="-15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an</a:t>
            </a:r>
            <a:r>
              <a:rPr sz="1500" spc="-25" dirty="0">
                <a:latin typeface="Comic Sans MS"/>
                <a:cs typeface="Comic Sans MS"/>
              </a:rPr>
              <a:t> </a:t>
            </a:r>
            <a:r>
              <a:rPr sz="1500" spc="-10" dirty="0">
                <a:latin typeface="Comic Sans MS"/>
                <a:cs typeface="Comic Sans MS"/>
              </a:rPr>
              <a:t>alpha </a:t>
            </a:r>
            <a:r>
              <a:rPr sz="1500" dirty="0">
                <a:latin typeface="Comic Sans MS"/>
                <a:cs typeface="Comic Sans MS"/>
              </a:rPr>
              <a:t>of</a:t>
            </a:r>
            <a:r>
              <a:rPr sz="1500" spc="-1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5%</a:t>
            </a:r>
            <a:r>
              <a:rPr sz="1500" spc="-20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t </a:t>
            </a:r>
            <a:r>
              <a:rPr sz="1500" baseline="-19444" dirty="0">
                <a:latin typeface="Comic Sans MS"/>
                <a:cs typeface="Comic Sans MS"/>
              </a:rPr>
              <a:t>critical</a:t>
            </a:r>
            <a:r>
              <a:rPr sz="1500" spc="209" baseline="-19444" dirty="0">
                <a:latin typeface="Comic Sans MS"/>
                <a:cs typeface="Comic Sans MS"/>
              </a:rPr>
              <a:t> </a:t>
            </a:r>
            <a:r>
              <a:rPr sz="1500" dirty="0">
                <a:latin typeface="Comic Sans MS"/>
                <a:cs typeface="Comic Sans MS"/>
              </a:rPr>
              <a:t>=</a:t>
            </a:r>
            <a:r>
              <a:rPr sz="1500" spc="-10" dirty="0">
                <a:latin typeface="Comic Sans MS"/>
                <a:cs typeface="Comic Sans MS"/>
              </a:rPr>
              <a:t> 2.262</a:t>
            </a:r>
            <a:endParaRPr sz="15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2347" y="1042863"/>
            <a:ext cx="4483434" cy="23422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Lecture </a:t>
            </a:r>
            <a:r>
              <a:rPr spc="-1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09345" y="943482"/>
            <a:ext cx="5286655" cy="100155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test</a:t>
            </a:r>
            <a:endParaRPr sz="1800" dirty="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1800" spc="-10" dirty="0">
                <a:latin typeface="Comic Sans MS"/>
                <a:cs typeface="Comic Sans MS"/>
              </a:rPr>
              <a:t>Examples</a:t>
            </a:r>
            <a:endParaRPr sz="1800" dirty="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1800" dirty="0">
                <a:latin typeface="Comic Sans MS"/>
                <a:cs typeface="Comic Sans MS"/>
              </a:rPr>
              <a:t>Types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Test</a:t>
            </a:r>
            <a:endParaRPr sz="1800" dirty="0">
              <a:latin typeface="Comic Sans MS"/>
              <a:cs typeface="Comic Sans MS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AAE5250-8523-6A84-887E-177618FD3914}"/>
              </a:ext>
            </a:extLst>
          </p:cNvPr>
          <p:cNvSpPr txBox="1"/>
          <p:nvPr/>
        </p:nvSpPr>
        <p:spPr>
          <a:xfrm>
            <a:off x="809345" y="1981200"/>
            <a:ext cx="232283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1800" dirty="0">
                <a:latin typeface="Comic Sans MS"/>
                <a:cs typeface="Comic Sans MS"/>
              </a:rPr>
              <a:t>One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test</a:t>
            </a:r>
            <a:endParaRPr sz="1800" dirty="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1800" spc="-10" dirty="0">
                <a:latin typeface="Comic Sans MS"/>
                <a:cs typeface="Comic Sans MS"/>
              </a:rPr>
              <a:t>Examples</a:t>
            </a:r>
            <a:endParaRPr sz="1800" dirty="0">
              <a:latin typeface="Comic Sans MS"/>
              <a:cs typeface="Comic Sans MS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905952D-4D87-5764-C221-4A7E67D05518}"/>
              </a:ext>
            </a:extLst>
          </p:cNvPr>
          <p:cNvSpPr txBox="1"/>
          <p:nvPr/>
        </p:nvSpPr>
        <p:spPr>
          <a:xfrm>
            <a:off x="801725" y="2712687"/>
            <a:ext cx="2330450" cy="200088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Font typeface="Wingdings"/>
              <a:buChar char=""/>
              <a:tabLst>
                <a:tab pos="354965" algn="l"/>
              </a:tabLst>
            </a:pP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test</a:t>
            </a:r>
            <a:endParaRPr sz="1800" dirty="0">
              <a:latin typeface="Comic Sans MS"/>
              <a:cs typeface="Comic Sans MS"/>
            </a:endParaRPr>
          </a:p>
          <a:p>
            <a:pPr marL="856615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Comic Sans MS"/>
                <a:cs typeface="Comic Sans MS"/>
              </a:rPr>
              <a:t>Examples</a:t>
            </a:r>
            <a:endParaRPr sz="1800" dirty="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"/>
              <a:tabLst>
                <a:tab pos="354965" algn="l"/>
              </a:tabLst>
            </a:pPr>
            <a:r>
              <a:rPr sz="1800" dirty="0">
                <a:latin typeface="Comic Sans MS"/>
                <a:cs typeface="Comic Sans MS"/>
              </a:rPr>
              <a:t>Welch's</a:t>
            </a:r>
            <a:r>
              <a:rPr sz="1800" spc="1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t-test</a:t>
            </a:r>
            <a:endParaRPr sz="1800" dirty="0">
              <a:latin typeface="Comic Sans MS"/>
              <a:cs typeface="Comic Sans MS"/>
            </a:endParaRPr>
          </a:p>
          <a:p>
            <a:pPr marL="856615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Comic Sans MS"/>
                <a:cs typeface="Comic Sans MS"/>
              </a:rPr>
              <a:t>Examples</a:t>
            </a:r>
            <a:endParaRPr sz="1800" dirty="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"/>
              <a:tabLst>
                <a:tab pos="354965" algn="l"/>
              </a:tabLst>
            </a:pPr>
            <a:r>
              <a:rPr sz="1800" dirty="0">
                <a:latin typeface="Comic Sans MS"/>
                <a:cs typeface="Comic Sans MS"/>
              </a:rPr>
              <a:t>Student's</a:t>
            </a:r>
            <a:r>
              <a:rPr sz="1800" spc="-9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t-test</a:t>
            </a:r>
            <a:endParaRPr sz="1800" dirty="0">
              <a:latin typeface="Comic Sans MS"/>
              <a:cs typeface="Comic Sans MS"/>
            </a:endParaRPr>
          </a:p>
          <a:p>
            <a:pPr marL="856615">
              <a:lnSpc>
                <a:spcPct val="100000"/>
              </a:lnSpc>
              <a:spcBef>
                <a:spcPts val="430"/>
              </a:spcBef>
            </a:pPr>
            <a:r>
              <a:rPr sz="1800" spc="-10" dirty="0">
                <a:latin typeface="Comic Sans MS"/>
                <a:cs typeface="Comic Sans MS"/>
              </a:rPr>
              <a:t>Examples</a:t>
            </a:r>
            <a:endParaRPr sz="18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329" y="-58166"/>
            <a:ext cx="743013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3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Two-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3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Paired</a:t>
            </a:r>
            <a:r>
              <a:rPr b="1" spc="-3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T-</a:t>
            </a:r>
            <a:r>
              <a:rPr b="1" spc="-20" dirty="0">
                <a:latin typeface="Comic Sans MS"/>
                <a:cs typeface="Comic Sans MS"/>
              </a:rPr>
              <a:t>test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9733" y="1006770"/>
            <a:ext cx="6815164" cy="51523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935863"/>
            <a:ext cx="16929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00FF"/>
                </a:solidFill>
                <a:latin typeface="Arial"/>
                <a:cs typeface="Arial"/>
              </a:rPr>
              <a:t>Interpret</a:t>
            </a:r>
            <a:r>
              <a:rPr sz="1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1400" b="1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00FF"/>
                </a:solidFill>
                <a:latin typeface="Arial"/>
                <a:cs typeface="Arial"/>
              </a:rPr>
              <a:t>results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78739" y="1576196"/>
            <a:ext cx="10464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83615" algn="l"/>
              </a:tabLst>
            </a:pPr>
            <a:r>
              <a:rPr sz="1400" spc="-10" dirty="0">
                <a:latin typeface="Arial"/>
                <a:cs typeface="Arial"/>
              </a:rPr>
              <a:t>Compare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50" dirty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0866" y="1678305"/>
            <a:ext cx="42164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10" dirty="0">
                <a:latin typeface="Arial"/>
                <a:cs typeface="Arial"/>
              </a:rPr>
              <a:t>statistic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39" y="1789557"/>
            <a:ext cx="18192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  <a:tabLst>
                <a:tab pos="1147445" algn="l"/>
              </a:tabLst>
            </a:pPr>
            <a:r>
              <a:rPr sz="1400" dirty="0">
                <a:latin typeface="Arial"/>
                <a:cs typeface="Arial"/>
              </a:rPr>
              <a:t>t</a:t>
            </a:r>
            <a:r>
              <a:rPr sz="1400" spc="240" dirty="0">
                <a:latin typeface="Arial"/>
                <a:cs typeface="Arial"/>
              </a:rPr>
              <a:t> </a:t>
            </a:r>
            <a:r>
              <a:rPr sz="1350" baseline="-21604" dirty="0">
                <a:latin typeface="Arial"/>
                <a:cs typeface="Arial"/>
              </a:rPr>
              <a:t>critical</a:t>
            </a:r>
            <a:r>
              <a:rPr sz="1350" spc="585" baseline="-216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0.805</a:t>
            </a:r>
            <a:r>
              <a:rPr sz="1400" spc="229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&lt;</a:t>
            </a:r>
            <a:r>
              <a:rPr sz="1400" spc="229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2.262. Hypothesis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10" dirty="0">
                <a:latin typeface="Arial"/>
                <a:cs typeface="Arial"/>
              </a:rPr>
              <a:t>Testing,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9422" y="1576196"/>
            <a:ext cx="17589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 indent="-1905" algn="just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to In </a:t>
            </a:r>
            <a:r>
              <a:rPr sz="1400" spc="-5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2216276"/>
            <a:ext cx="2075814" cy="2800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critical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on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test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distribution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compared</a:t>
            </a:r>
            <a:r>
              <a:rPr sz="1400" spc="350" dirty="0">
                <a:latin typeface="Arial"/>
                <a:cs typeface="Arial"/>
              </a:rPr>
              <a:t> 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355" dirty="0">
                <a:latin typeface="Arial"/>
                <a:cs typeface="Arial"/>
              </a:rPr>
              <a:t> 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60" dirty="0">
                <a:latin typeface="Arial"/>
                <a:cs typeface="Arial"/>
              </a:rPr>
              <a:t>  </a:t>
            </a:r>
            <a:r>
              <a:rPr sz="1400" spc="-20" dirty="0">
                <a:latin typeface="Arial"/>
                <a:cs typeface="Arial"/>
              </a:rPr>
              <a:t>test </a:t>
            </a:r>
            <a:r>
              <a:rPr sz="1400" dirty="0">
                <a:latin typeface="Arial"/>
                <a:cs typeface="Arial"/>
              </a:rPr>
              <a:t>statistic</a:t>
            </a:r>
            <a:r>
              <a:rPr sz="1400" spc="285" dirty="0">
                <a:latin typeface="Arial"/>
                <a:cs typeface="Arial"/>
              </a:rPr>
              <a:t>  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285" dirty="0">
                <a:latin typeface="Arial"/>
                <a:cs typeface="Arial"/>
              </a:rPr>
              <a:t>   </a:t>
            </a:r>
            <a:r>
              <a:rPr sz="1400" spc="-10" dirty="0">
                <a:latin typeface="Arial"/>
                <a:cs typeface="Arial"/>
              </a:rPr>
              <a:t>determine </a:t>
            </a:r>
            <a:r>
              <a:rPr sz="1400" dirty="0">
                <a:latin typeface="Arial"/>
                <a:cs typeface="Arial"/>
              </a:rPr>
              <a:t>whether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1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reject</a:t>
            </a:r>
            <a:r>
              <a:rPr sz="1400" spc="1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15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Null </a:t>
            </a:r>
            <a:r>
              <a:rPr sz="1400" spc="-10" dirty="0">
                <a:latin typeface="Arial"/>
                <a:cs typeface="Arial"/>
              </a:rPr>
              <a:t>Hypothesis.</a:t>
            </a:r>
            <a:endParaRPr sz="1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1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1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calculated</a:t>
            </a:r>
            <a:r>
              <a:rPr sz="1400" spc="1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1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19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70" dirty="0">
                <a:latin typeface="Arial"/>
                <a:cs typeface="Arial"/>
              </a:rPr>
              <a:t>   </a:t>
            </a:r>
            <a:r>
              <a:rPr sz="1400" dirty="0">
                <a:latin typeface="Arial"/>
                <a:cs typeface="Arial"/>
              </a:rPr>
              <a:t>rejection</a:t>
            </a:r>
            <a:r>
              <a:rPr sz="1400" spc="365" dirty="0">
                <a:latin typeface="Arial"/>
                <a:cs typeface="Arial"/>
              </a:rPr>
              <a:t>   </a:t>
            </a:r>
            <a:r>
              <a:rPr sz="1400" spc="-10" dirty="0">
                <a:latin typeface="Arial"/>
                <a:cs typeface="Arial"/>
              </a:rPr>
              <a:t>region. </a:t>
            </a:r>
            <a:r>
              <a:rPr sz="1400" i="1" dirty="0">
                <a:latin typeface="Arial"/>
                <a:cs typeface="Arial"/>
              </a:rPr>
              <a:t>Hence,</a:t>
            </a:r>
            <a:r>
              <a:rPr sz="1400" i="1" spc="484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we</a:t>
            </a:r>
            <a:r>
              <a:rPr sz="1400" i="1" spc="46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fail</a:t>
            </a:r>
            <a:r>
              <a:rPr sz="1400" i="1" spc="47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to</a:t>
            </a:r>
            <a:r>
              <a:rPr sz="1400" i="1" spc="47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reject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4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Null</a:t>
            </a:r>
            <a:r>
              <a:rPr sz="1400" i="1" spc="4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Hypothesis</a:t>
            </a:r>
            <a:r>
              <a:rPr sz="1400" i="1" spc="415" dirty="0">
                <a:latin typeface="Arial"/>
                <a:cs typeface="Arial"/>
              </a:rPr>
              <a:t> </a:t>
            </a:r>
            <a:r>
              <a:rPr sz="1400" i="1" spc="-25" dirty="0">
                <a:latin typeface="Arial"/>
                <a:cs typeface="Arial"/>
              </a:rPr>
              <a:t>and </a:t>
            </a:r>
            <a:r>
              <a:rPr sz="1400" i="1" dirty="0">
                <a:latin typeface="Arial"/>
                <a:cs typeface="Arial"/>
              </a:rPr>
              <a:t>say</a:t>
            </a:r>
            <a:r>
              <a:rPr sz="1400" i="1" spc="335" dirty="0">
                <a:latin typeface="Arial"/>
                <a:cs typeface="Arial"/>
              </a:rPr>
              <a:t>  </a:t>
            </a:r>
            <a:r>
              <a:rPr sz="1400" i="1" dirty="0">
                <a:latin typeface="Arial"/>
                <a:cs typeface="Arial"/>
              </a:rPr>
              <a:t>that</a:t>
            </a:r>
            <a:r>
              <a:rPr sz="1400" i="1" spc="335" dirty="0">
                <a:latin typeface="Arial"/>
                <a:cs typeface="Arial"/>
              </a:rPr>
              <a:t>  </a:t>
            </a:r>
            <a:r>
              <a:rPr sz="1400" i="1" dirty="0">
                <a:latin typeface="Arial"/>
                <a:cs typeface="Arial"/>
              </a:rPr>
              <a:t>there</a:t>
            </a:r>
            <a:r>
              <a:rPr sz="1400" i="1" spc="335" dirty="0">
                <a:latin typeface="Arial"/>
                <a:cs typeface="Arial"/>
              </a:rPr>
              <a:t>  </a:t>
            </a:r>
            <a:r>
              <a:rPr sz="1400" i="1" dirty="0">
                <a:latin typeface="Arial"/>
                <a:cs typeface="Arial"/>
              </a:rPr>
              <a:t>is</a:t>
            </a:r>
            <a:r>
              <a:rPr sz="1400" i="1" spc="340" dirty="0">
                <a:latin typeface="Arial"/>
                <a:cs typeface="Arial"/>
              </a:rPr>
              <a:t>  </a:t>
            </a:r>
            <a:r>
              <a:rPr sz="1400" i="1" spc="-25" dirty="0">
                <a:latin typeface="Arial"/>
                <a:cs typeface="Arial"/>
              </a:rPr>
              <a:t>no </a:t>
            </a:r>
            <a:r>
              <a:rPr sz="1400" i="1" dirty="0">
                <a:latin typeface="Arial"/>
                <a:cs typeface="Arial"/>
              </a:rPr>
              <a:t>difference</a:t>
            </a:r>
            <a:r>
              <a:rPr sz="1400" i="1" spc="280" dirty="0">
                <a:latin typeface="Arial"/>
                <a:cs typeface="Arial"/>
              </a:rPr>
              <a:t>  </a:t>
            </a:r>
            <a:r>
              <a:rPr sz="1400" i="1" dirty="0">
                <a:latin typeface="Arial"/>
                <a:cs typeface="Arial"/>
              </a:rPr>
              <a:t>between</a:t>
            </a:r>
            <a:r>
              <a:rPr sz="1400" i="1" spc="280" dirty="0">
                <a:latin typeface="Arial"/>
                <a:cs typeface="Arial"/>
              </a:rPr>
              <a:t>  </a:t>
            </a:r>
            <a:r>
              <a:rPr sz="1400" i="1" spc="-25" dirty="0">
                <a:latin typeface="Arial"/>
                <a:cs typeface="Arial"/>
              </a:rPr>
              <a:t>the </a:t>
            </a:r>
            <a:r>
              <a:rPr sz="1400" i="1" dirty="0">
                <a:latin typeface="Arial"/>
                <a:cs typeface="Arial"/>
              </a:rPr>
              <a:t>two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mean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329" y="-58166"/>
            <a:ext cx="739394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5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One-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6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(Right)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Paired </a:t>
            </a:r>
            <a:r>
              <a:rPr b="1" spc="-20" dirty="0">
                <a:latin typeface="Comic Sans MS"/>
                <a:cs typeface="Comic Sans MS"/>
              </a:rPr>
              <a:t>t-test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256" y="1068146"/>
            <a:ext cx="8517890" cy="2037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 algn="just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5454"/>
              <a:buFont typeface="Wingdings"/>
              <a:buChar char=""/>
              <a:tabLst>
                <a:tab pos="329565" algn="l"/>
              </a:tabLst>
            </a:pPr>
            <a:r>
              <a:rPr sz="2200" b="1" dirty="0">
                <a:latin typeface="Comic Sans MS"/>
                <a:cs typeface="Comic Sans MS"/>
              </a:rPr>
              <a:t>Example:</a:t>
            </a:r>
            <a:r>
              <a:rPr sz="2200" b="1" spc="210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Artificial</a:t>
            </a:r>
            <a:r>
              <a:rPr sz="2200" spc="51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Intelligence</a:t>
            </a:r>
            <a:r>
              <a:rPr sz="2200" spc="50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(AI)</a:t>
            </a:r>
            <a:r>
              <a:rPr sz="2200" spc="51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training</a:t>
            </a:r>
            <a:r>
              <a:rPr sz="2200" spc="505" dirty="0">
                <a:latin typeface="Comic Sans MS"/>
                <a:cs typeface="Comic Sans MS"/>
              </a:rPr>
              <a:t>  </a:t>
            </a:r>
            <a:r>
              <a:rPr sz="2200" spc="-10" dirty="0">
                <a:latin typeface="Comic Sans MS"/>
                <a:cs typeface="Comic Sans MS"/>
              </a:rPr>
              <a:t>institute </a:t>
            </a:r>
            <a:r>
              <a:rPr sz="2200" dirty="0">
                <a:latin typeface="Comic Sans MS"/>
                <a:cs typeface="Comic Sans MS"/>
              </a:rPr>
              <a:t>evaluating</a:t>
            </a:r>
            <a:r>
              <a:rPr sz="2200" spc="7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70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effectiveness</a:t>
            </a:r>
            <a:r>
              <a:rPr sz="2200" spc="80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7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training</a:t>
            </a:r>
            <a:r>
              <a:rPr sz="2200" spc="7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by</a:t>
            </a:r>
            <a:r>
              <a:rPr sz="2200" spc="6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comparing</a:t>
            </a:r>
            <a:r>
              <a:rPr sz="2200" spc="75" dirty="0">
                <a:latin typeface="Comic Sans MS"/>
                <a:cs typeface="Comic Sans MS"/>
              </a:rPr>
              <a:t>  </a:t>
            </a:r>
            <a:r>
              <a:rPr sz="2200" spc="-25" dirty="0">
                <a:latin typeface="Comic Sans MS"/>
                <a:cs typeface="Comic Sans MS"/>
              </a:rPr>
              <a:t>AI </a:t>
            </a:r>
            <a:r>
              <a:rPr sz="2200" dirty="0">
                <a:latin typeface="Comic Sans MS"/>
                <a:cs typeface="Comic Sans MS"/>
              </a:rPr>
              <a:t>knowledge</a:t>
            </a:r>
            <a:r>
              <a:rPr sz="2200" spc="9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9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students</a:t>
            </a:r>
            <a:r>
              <a:rPr sz="2200" spc="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before</a:t>
            </a:r>
            <a:r>
              <a:rPr sz="2200" spc="8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8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after</a:t>
            </a:r>
            <a:r>
              <a:rPr sz="2200" spc="10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7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execution</a:t>
            </a:r>
            <a:r>
              <a:rPr sz="2200" spc="10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of </a:t>
            </a:r>
            <a:r>
              <a:rPr sz="2200" dirty="0">
                <a:latin typeface="Comic Sans MS"/>
                <a:cs typeface="Comic Sans MS"/>
              </a:rPr>
              <a:t>live projects.</a:t>
            </a:r>
            <a:r>
              <a:rPr sz="2200" spc="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At</a:t>
            </a:r>
            <a:r>
              <a:rPr sz="2200" spc="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95%</a:t>
            </a:r>
            <a:r>
              <a:rPr sz="2200" spc="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confidence</a:t>
            </a:r>
            <a:r>
              <a:rPr sz="2200" spc="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level,</a:t>
            </a:r>
            <a:r>
              <a:rPr sz="2200" spc="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does</a:t>
            </a:r>
            <a:r>
              <a:rPr sz="2200" spc="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this</a:t>
            </a:r>
            <a:r>
              <a:rPr sz="2200" spc="2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information </a:t>
            </a:r>
            <a:r>
              <a:rPr sz="2200" dirty="0">
                <a:latin typeface="Comic Sans MS"/>
                <a:cs typeface="Comic Sans MS"/>
              </a:rPr>
              <a:t>provide</a:t>
            </a:r>
            <a:r>
              <a:rPr sz="2200" spc="2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sufficient</a:t>
            </a:r>
            <a:r>
              <a:rPr sz="2200" spc="2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evidence</a:t>
            </a:r>
            <a:r>
              <a:rPr sz="2200" spc="2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2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indicate</a:t>
            </a:r>
            <a:r>
              <a:rPr sz="2200" spc="19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2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20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live</a:t>
            </a:r>
            <a:r>
              <a:rPr sz="2200" spc="20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projects </a:t>
            </a:r>
            <a:r>
              <a:rPr sz="2200" dirty="0">
                <a:latin typeface="Comic Sans MS"/>
                <a:cs typeface="Comic Sans MS"/>
              </a:rPr>
              <a:t>will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improve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students’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AI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knowledge?</a:t>
            </a:r>
            <a:endParaRPr sz="2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4724" y="3657980"/>
            <a:ext cx="3637811" cy="2152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329" y="-58166"/>
            <a:ext cx="739394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5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One-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6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(Right)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Paired </a:t>
            </a:r>
            <a:r>
              <a:rPr b="1" spc="-20" dirty="0">
                <a:latin typeface="Comic Sans MS"/>
                <a:cs typeface="Comic Sans MS"/>
              </a:rPr>
              <a:t>t-test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63829" y="1068146"/>
            <a:ext cx="8458835" cy="5270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7830" indent="-316230">
              <a:lnSpc>
                <a:spcPct val="100000"/>
              </a:lnSpc>
              <a:spcBef>
                <a:spcPts val="10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417830" algn="l"/>
              </a:tabLst>
            </a:pPr>
            <a:r>
              <a:rPr sz="2000" b="1" dirty="0">
                <a:latin typeface="Comic Sans MS"/>
                <a:cs typeface="Comic Sans MS"/>
              </a:rPr>
              <a:t>Solution</a:t>
            </a:r>
            <a:r>
              <a:rPr sz="2000" b="1" spc="-75" dirty="0">
                <a:latin typeface="Comic Sans MS"/>
                <a:cs typeface="Comic Sans MS"/>
              </a:rPr>
              <a:t> </a:t>
            </a:r>
            <a:r>
              <a:rPr sz="2000" b="1" spc="-10" dirty="0">
                <a:latin typeface="Comic Sans MS"/>
                <a:cs typeface="Comic Sans MS"/>
              </a:rPr>
              <a:t>Details: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2000">
              <a:latin typeface="Comic Sans MS"/>
              <a:cs typeface="Comic Sans MS"/>
            </a:endParaRPr>
          </a:p>
          <a:p>
            <a:pPr marL="101600" marR="93980">
              <a:lnSpc>
                <a:spcPts val="2390"/>
              </a:lnSpc>
            </a:pPr>
            <a:r>
              <a:rPr sz="2000" dirty="0">
                <a:latin typeface="Comic Sans MS"/>
                <a:cs typeface="Comic Sans MS"/>
              </a:rPr>
              <a:t>We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need to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calculate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Statistic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value using,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(x</a:t>
            </a:r>
            <a:r>
              <a:rPr sz="2000" dirty="0">
                <a:latin typeface="Times New Roman"/>
                <a:cs typeface="Times New Roman"/>
              </a:rPr>
              <a:t>̅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omic Sans MS"/>
                <a:cs typeface="Comic Sans MS"/>
              </a:rPr>
              <a:t>–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µ)/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s/√n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and </a:t>
            </a:r>
            <a:r>
              <a:rPr sz="2000" dirty="0">
                <a:latin typeface="Comic Sans MS"/>
                <a:cs typeface="Comic Sans MS"/>
              </a:rPr>
              <a:t>then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compare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table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value 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1950" spc="-15" baseline="-21367" dirty="0">
                <a:latin typeface="Comic Sans MS"/>
                <a:cs typeface="Comic Sans MS"/>
              </a:rPr>
              <a:t>critical</a:t>
            </a:r>
            <a:r>
              <a:rPr sz="2000" spc="-10" dirty="0"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2000">
              <a:latin typeface="Comic Sans MS"/>
              <a:cs typeface="Comic Sans MS"/>
            </a:endParaRPr>
          </a:p>
          <a:p>
            <a:pPr marL="101600" marR="155575">
              <a:lnSpc>
                <a:spcPct val="100000"/>
              </a:lnSpc>
            </a:pPr>
            <a:r>
              <a:rPr sz="2000" dirty="0">
                <a:latin typeface="Comic Sans MS"/>
                <a:cs typeface="Comic Sans MS"/>
              </a:rPr>
              <a:t>H</a:t>
            </a:r>
            <a:r>
              <a:rPr sz="1950" baseline="-21367" dirty="0">
                <a:latin typeface="Comic Sans MS"/>
                <a:cs typeface="Comic Sans MS"/>
              </a:rPr>
              <a:t>0</a:t>
            </a:r>
            <a:r>
              <a:rPr sz="1950" spc="292" baseline="-21367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There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no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significant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change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AI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knowledge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before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after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execution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live</a:t>
            </a:r>
            <a:r>
              <a:rPr sz="2000" spc="-10" dirty="0">
                <a:latin typeface="Comic Sans MS"/>
                <a:cs typeface="Comic Sans MS"/>
              </a:rPr>
              <a:t> projects.</a:t>
            </a:r>
            <a:endParaRPr sz="2000">
              <a:latin typeface="Comic Sans MS"/>
              <a:cs typeface="Comic Sans MS"/>
            </a:endParaRPr>
          </a:p>
          <a:p>
            <a:pPr marL="101600" marR="30226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omic Sans MS"/>
                <a:cs typeface="Comic Sans MS"/>
              </a:rPr>
              <a:t>H1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There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significant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improvement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AI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knowledge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before</a:t>
            </a:r>
            <a:r>
              <a:rPr sz="2000" spc="-25" dirty="0">
                <a:latin typeface="Comic Sans MS"/>
                <a:cs typeface="Comic Sans MS"/>
              </a:rPr>
              <a:t> and </a:t>
            </a:r>
            <a:r>
              <a:rPr sz="2000" dirty="0">
                <a:latin typeface="Comic Sans MS"/>
                <a:cs typeface="Comic Sans MS"/>
              </a:rPr>
              <a:t>after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execution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live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projects.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Comic Sans MS"/>
              <a:cs typeface="Comic Sans MS"/>
            </a:endParaRPr>
          </a:p>
          <a:p>
            <a:pPr marL="101600">
              <a:lnSpc>
                <a:spcPct val="100000"/>
              </a:lnSpc>
            </a:pPr>
            <a:r>
              <a:rPr sz="2000" spc="-25" dirty="0">
                <a:latin typeface="Comic Sans MS"/>
                <a:cs typeface="Comic Sans MS"/>
              </a:rPr>
              <a:t>n=8</a:t>
            </a:r>
            <a:endParaRPr sz="2000">
              <a:latin typeface="Comic Sans MS"/>
              <a:cs typeface="Comic Sans MS"/>
            </a:endParaRPr>
          </a:p>
          <a:p>
            <a:pPr marL="101600" marR="3771900">
              <a:lnSpc>
                <a:spcPts val="5760"/>
              </a:lnSpc>
              <a:spcBef>
                <a:spcPts val="555"/>
              </a:spcBef>
            </a:pPr>
            <a:r>
              <a:rPr sz="2000" i="1" dirty="0">
                <a:latin typeface="Arial"/>
                <a:cs typeface="Arial"/>
              </a:rPr>
              <a:t>DF</a:t>
            </a:r>
            <a:r>
              <a:rPr sz="2000" i="1" spc="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(degrees</a:t>
            </a:r>
            <a:r>
              <a:rPr sz="2000" i="1" spc="90" dirty="0">
                <a:latin typeface="Arial"/>
                <a:cs typeface="Arial"/>
              </a:rPr>
              <a:t> </a:t>
            </a:r>
            <a:r>
              <a:rPr sz="2000" i="1" spc="195" dirty="0">
                <a:latin typeface="Arial"/>
                <a:cs typeface="Arial"/>
              </a:rPr>
              <a:t>of</a:t>
            </a:r>
            <a:r>
              <a:rPr sz="2000" i="1" spc="60" dirty="0">
                <a:latin typeface="Arial"/>
                <a:cs typeface="Arial"/>
              </a:rPr>
              <a:t> </a:t>
            </a:r>
            <a:r>
              <a:rPr sz="2000" i="1" spc="80" dirty="0">
                <a:latin typeface="Arial"/>
                <a:cs typeface="Arial"/>
              </a:rPr>
              <a:t>freedom)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3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n-</a:t>
            </a:r>
            <a:r>
              <a:rPr sz="2000" dirty="0">
                <a:latin typeface="Comic Sans MS"/>
                <a:cs typeface="Comic Sans MS"/>
              </a:rPr>
              <a:t>1</a:t>
            </a:r>
            <a:r>
              <a:rPr sz="2000" spc="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;</a:t>
            </a:r>
            <a:r>
              <a:rPr sz="2000" spc="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8-</a:t>
            </a:r>
            <a:r>
              <a:rPr sz="2000" dirty="0">
                <a:latin typeface="Comic Sans MS"/>
                <a:cs typeface="Comic Sans MS"/>
              </a:rPr>
              <a:t>1</a:t>
            </a:r>
            <a:r>
              <a:rPr sz="2000" spc="3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=7 </a:t>
            </a:r>
            <a:r>
              <a:rPr sz="2000" dirty="0">
                <a:latin typeface="Comic Sans MS"/>
                <a:cs typeface="Comic Sans MS"/>
              </a:rPr>
              <a:t>Significance</a:t>
            </a:r>
            <a:r>
              <a:rPr sz="2000" spc="-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level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=5%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329" y="-58166"/>
            <a:ext cx="739394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5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One-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6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(Right)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Paired </a:t>
            </a:r>
            <a:r>
              <a:rPr b="1" spc="-20" dirty="0">
                <a:latin typeface="Comic Sans MS"/>
                <a:cs typeface="Comic Sans MS"/>
              </a:rPr>
              <a:t>t-test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23" y="929386"/>
            <a:ext cx="3458845" cy="5488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8465" marR="106680" indent="-31750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3750"/>
              <a:buFont typeface="Wingdings"/>
              <a:buChar char=""/>
              <a:tabLst>
                <a:tab pos="418465" algn="l"/>
              </a:tabLst>
            </a:pP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Compute</a:t>
            </a:r>
            <a:r>
              <a:rPr sz="16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6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mean</a:t>
            </a:r>
            <a:r>
              <a:rPr sz="16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Comic Sans MS"/>
                <a:cs typeface="Comic Sans MS"/>
              </a:rPr>
              <a:t>difference </a:t>
            </a: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(x</a:t>
            </a:r>
            <a:r>
              <a:rPr sz="1600" b="1" dirty="0">
                <a:solidFill>
                  <a:srgbClr val="0000FF"/>
                </a:solidFill>
                <a:latin typeface="Times New Roman"/>
                <a:cs typeface="Times New Roman"/>
              </a:rPr>
              <a:t>̅</a:t>
            </a:r>
            <a:r>
              <a:rPr sz="1600" b="1" spc="2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–</a:t>
            </a:r>
            <a:r>
              <a:rPr sz="1600" b="1" spc="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Comic Sans MS"/>
                <a:cs typeface="Comic Sans MS"/>
              </a:rPr>
              <a:t>µ)</a:t>
            </a:r>
            <a:endParaRPr sz="1600">
              <a:latin typeface="Comic Sans MS"/>
              <a:cs typeface="Comic Sans MS"/>
            </a:endParaRPr>
          </a:p>
          <a:p>
            <a:pPr marL="418465" marR="311785" indent="-317500">
              <a:lnSpc>
                <a:spcPct val="100000"/>
              </a:lnSpc>
              <a:spcBef>
                <a:spcPts val="384"/>
              </a:spcBef>
              <a:buClr>
                <a:srgbClr val="000099"/>
              </a:buClr>
              <a:buSzPct val="93750"/>
              <a:buFont typeface="Wingdings"/>
              <a:buChar char=""/>
              <a:tabLst>
                <a:tab pos="418465" algn="l"/>
              </a:tabLst>
            </a:pPr>
            <a:r>
              <a:rPr sz="1600" i="1" dirty="0">
                <a:latin typeface="Arial"/>
                <a:cs typeface="Arial"/>
              </a:rPr>
              <a:t>µ </a:t>
            </a:r>
            <a:r>
              <a:rPr sz="1600" i="1" spc="-25" dirty="0">
                <a:latin typeface="Arial"/>
                <a:cs typeface="Arial"/>
              </a:rPr>
              <a:t>(mean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150" dirty="0">
                <a:latin typeface="Arial"/>
                <a:cs typeface="Arial"/>
              </a:rPr>
              <a:t>of</a:t>
            </a:r>
            <a:r>
              <a:rPr sz="1600" i="1" spc="5" dirty="0">
                <a:latin typeface="Arial"/>
                <a:cs typeface="Arial"/>
              </a:rPr>
              <a:t> </a:t>
            </a:r>
            <a:r>
              <a:rPr sz="1600" i="1" spc="105" dirty="0">
                <a:latin typeface="Arial"/>
                <a:cs typeface="Arial"/>
              </a:rPr>
              <a:t>the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185" dirty="0">
                <a:latin typeface="Arial"/>
                <a:cs typeface="Arial"/>
              </a:rPr>
              <a:t>first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114" dirty="0">
                <a:latin typeface="Arial"/>
                <a:cs typeface="Arial"/>
              </a:rPr>
              <a:t>test)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spc="-50" dirty="0">
                <a:latin typeface="Arial"/>
                <a:cs typeface="Arial"/>
              </a:rPr>
              <a:t>= </a:t>
            </a:r>
            <a:r>
              <a:rPr sz="1600" i="1" spc="45" dirty="0">
                <a:solidFill>
                  <a:srgbClr val="0000FF"/>
                </a:solidFill>
                <a:latin typeface="Arial"/>
                <a:cs typeface="Arial"/>
              </a:rPr>
              <a:t>55.625</a:t>
            </a:r>
            <a:r>
              <a:rPr sz="1600" i="1" spc="45" dirty="0">
                <a:latin typeface="Arial"/>
                <a:cs typeface="Arial"/>
              </a:rPr>
              <a:t>;</a:t>
            </a:r>
            <a:r>
              <a:rPr sz="1600" i="1" spc="40" dirty="0">
                <a:latin typeface="Arial"/>
                <a:cs typeface="Arial"/>
              </a:rPr>
              <a:t> </a:t>
            </a:r>
            <a:r>
              <a:rPr sz="1600" i="1" spc="60" dirty="0">
                <a:latin typeface="Arial"/>
                <a:cs typeface="Arial"/>
              </a:rPr>
              <a:t>take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spc="105" dirty="0">
                <a:latin typeface="Arial"/>
                <a:cs typeface="Arial"/>
              </a:rPr>
              <a:t>the</a:t>
            </a:r>
            <a:r>
              <a:rPr sz="1600" i="1" spc="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average</a:t>
            </a:r>
            <a:r>
              <a:rPr sz="1600" i="1" spc="45" dirty="0">
                <a:latin typeface="Arial"/>
                <a:cs typeface="Arial"/>
              </a:rPr>
              <a:t> </a:t>
            </a:r>
            <a:r>
              <a:rPr sz="1600" i="1" spc="120" dirty="0">
                <a:latin typeface="Arial"/>
                <a:cs typeface="Arial"/>
              </a:rPr>
              <a:t>of </a:t>
            </a:r>
            <a:r>
              <a:rPr sz="1600" i="1" spc="105" dirty="0">
                <a:latin typeface="Arial"/>
                <a:cs typeface="Arial"/>
              </a:rPr>
              <a:t>the</a:t>
            </a:r>
            <a:r>
              <a:rPr sz="1600" i="1" spc="90" dirty="0">
                <a:latin typeface="Arial"/>
                <a:cs typeface="Arial"/>
              </a:rPr>
              <a:t> </a:t>
            </a:r>
            <a:r>
              <a:rPr sz="1600" i="1" spc="75" dirty="0">
                <a:latin typeface="Arial"/>
                <a:cs typeface="Arial"/>
              </a:rPr>
              <a:t>8</a:t>
            </a:r>
            <a:r>
              <a:rPr sz="1600" i="1" spc="100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data</a:t>
            </a:r>
            <a:r>
              <a:rPr sz="1600" i="1" spc="114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points</a:t>
            </a:r>
            <a:r>
              <a:rPr sz="1600" i="1" spc="80" dirty="0">
                <a:latin typeface="Arial"/>
                <a:cs typeface="Arial"/>
              </a:rPr>
              <a:t> </a:t>
            </a:r>
            <a:r>
              <a:rPr sz="1600" dirty="0">
                <a:latin typeface="Comic Sans MS"/>
                <a:cs typeface="Comic Sans MS"/>
              </a:rPr>
              <a:t>before</a:t>
            </a:r>
            <a:r>
              <a:rPr sz="1600" spc="70" dirty="0">
                <a:latin typeface="Comic Sans MS"/>
                <a:cs typeface="Comic Sans MS"/>
              </a:rPr>
              <a:t> </a:t>
            </a:r>
            <a:r>
              <a:rPr sz="1600" spc="-25" dirty="0">
                <a:latin typeface="Comic Sans MS"/>
                <a:cs typeface="Comic Sans MS"/>
              </a:rPr>
              <a:t>the </a:t>
            </a:r>
            <a:r>
              <a:rPr sz="1600" dirty="0">
                <a:latin typeface="Comic Sans MS"/>
                <a:cs typeface="Comic Sans MS"/>
              </a:rPr>
              <a:t>project</a:t>
            </a:r>
            <a:r>
              <a:rPr sz="1600" spc="-95" dirty="0">
                <a:latin typeface="Comic Sans MS"/>
                <a:cs typeface="Comic Sans MS"/>
              </a:rPr>
              <a:t> </a:t>
            </a:r>
            <a:r>
              <a:rPr sz="1600" spc="-10" dirty="0">
                <a:latin typeface="Comic Sans MS"/>
                <a:cs typeface="Comic Sans MS"/>
              </a:rPr>
              <a:t>execution</a:t>
            </a:r>
            <a:endParaRPr sz="1600">
              <a:latin typeface="Comic Sans MS"/>
              <a:cs typeface="Comic Sans MS"/>
            </a:endParaRPr>
          </a:p>
          <a:p>
            <a:pPr marL="418465" marR="108585" indent="-317500">
              <a:lnSpc>
                <a:spcPct val="100000"/>
              </a:lnSpc>
              <a:spcBef>
                <a:spcPts val="385"/>
              </a:spcBef>
              <a:buClr>
                <a:srgbClr val="000099"/>
              </a:buClr>
              <a:buSzPct val="93750"/>
              <a:buFont typeface="Wingdings"/>
              <a:buChar char=""/>
              <a:tabLst>
                <a:tab pos="418465" algn="l"/>
              </a:tabLst>
            </a:pPr>
            <a:r>
              <a:rPr sz="1600" i="1" spc="70" dirty="0">
                <a:latin typeface="Arial"/>
                <a:cs typeface="Arial"/>
              </a:rPr>
              <a:t>x</a:t>
            </a:r>
            <a:r>
              <a:rPr sz="1600" i="1" spc="70" dirty="0">
                <a:latin typeface="Times New Roman"/>
                <a:cs typeface="Times New Roman"/>
              </a:rPr>
              <a:t>̅</a:t>
            </a:r>
            <a:r>
              <a:rPr sz="1600" i="1" spc="40" dirty="0">
                <a:latin typeface="Times New Roman"/>
                <a:cs typeface="Times New Roman"/>
              </a:rPr>
              <a:t> </a:t>
            </a:r>
            <a:r>
              <a:rPr sz="1600" i="1" spc="-25" dirty="0">
                <a:latin typeface="Arial"/>
                <a:cs typeface="Arial"/>
              </a:rPr>
              <a:t>(mean</a:t>
            </a:r>
            <a:r>
              <a:rPr sz="1600" i="1" dirty="0">
                <a:latin typeface="Arial"/>
                <a:cs typeface="Arial"/>
              </a:rPr>
              <a:t> </a:t>
            </a:r>
            <a:r>
              <a:rPr sz="1600" i="1" spc="150" dirty="0">
                <a:latin typeface="Arial"/>
                <a:cs typeface="Arial"/>
              </a:rPr>
              <a:t>of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i="1" spc="105" dirty="0">
                <a:latin typeface="Arial"/>
                <a:cs typeface="Arial"/>
              </a:rPr>
              <a:t>the</a:t>
            </a:r>
            <a:r>
              <a:rPr sz="1600" i="1" spc="-1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new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120" dirty="0">
                <a:latin typeface="Arial"/>
                <a:cs typeface="Arial"/>
              </a:rPr>
              <a:t>test)</a:t>
            </a:r>
            <a:r>
              <a:rPr sz="1600" i="1" spc="-10" dirty="0">
                <a:latin typeface="Arial"/>
                <a:cs typeface="Arial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45" dirty="0">
                <a:latin typeface="Comic Sans MS"/>
                <a:cs typeface="Comic Sans MS"/>
              </a:rPr>
              <a:t> </a:t>
            </a:r>
            <a:r>
              <a:rPr sz="1600" spc="-25" dirty="0">
                <a:latin typeface="Comic Sans MS"/>
                <a:cs typeface="Comic Sans MS"/>
              </a:rPr>
              <a:t>64; </a:t>
            </a:r>
            <a:r>
              <a:rPr sz="1600" dirty="0">
                <a:latin typeface="Comic Sans MS"/>
                <a:cs typeface="Comic Sans MS"/>
              </a:rPr>
              <a:t>take</a:t>
            </a:r>
            <a:r>
              <a:rPr sz="1600" spc="-3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the</a:t>
            </a:r>
            <a:r>
              <a:rPr sz="1600" spc="-3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average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of</a:t>
            </a:r>
            <a:r>
              <a:rPr sz="1600" spc="-3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the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8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spc="-20" dirty="0">
                <a:latin typeface="Comic Sans MS"/>
                <a:cs typeface="Comic Sans MS"/>
              </a:rPr>
              <a:t>data </a:t>
            </a:r>
            <a:r>
              <a:rPr sz="1600" dirty="0">
                <a:latin typeface="Comic Sans MS"/>
                <a:cs typeface="Comic Sans MS"/>
              </a:rPr>
              <a:t>points</a:t>
            </a:r>
            <a:r>
              <a:rPr sz="1600" spc="-4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after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the</a:t>
            </a:r>
            <a:r>
              <a:rPr sz="1600" spc="-40" dirty="0">
                <a:latin typeface="Comic Sans MS"/>
                <a:cs typeface="Comic Sans MS"/>
              </a:rPr>
              <a:t> </a:t>
            </a:r>
            <a:r>
              <a:rPr sz="1600" spc="-10" dirty="0">
                <a:latin typeface="Comic Sans MS"/>
                <a:cs typeface="Comic Sans MS"/>
              </a:rPr>
              <a:t>project execution</a:t>
            </a:r>
            <a:endParaRPr sz="1600">
              <a:latin typeface="Comic Sans MS"/>
              <a:cs typeface="Comic Sans MS"/>
            </a:endParaRPr>
          </a:p>
          <a:p>
            <a:pPr marL="418465" indent="-316865">
              <a:lnSpc>
                <a:spcPct val="100000"/>
              </a:lnSpc>
              <a:spcBef>
                <a:spcPts val="385"/>
              </a:spcBef>
              <a:buClr>
                <a:srgbClr val="000099"/>
              </a:buClr>
              <a:buSzPct val="93750"/>
              <a:buFont typeface="Wingdings"/>
              <a:buChar char=""/>
              <a:tabLst>
                <a:tab pos="418465" algn="l"/>
              </a:tabLst>
            </a:pPr>
            <a:r>
              <a:rPr sz="1600" spc="-10" dirty="0">
                <a:latin typeface="Comic Sans MS"/>
                <a:cs typeface="Comic Sans MS"/>
              </a:rPr>
              <a:t>x</a:t>
            </a:r>
            <a:r>
              <a:rPr sz="1600" spc="-10" dirty="0">
                <a:latin typeface="Times New Roman"/>
                <a:cs typeface="Times New Roman"/>
              </a:rPr>
              <a:t>̅</a:t>
            </a:r>
            <a:r>
              <a:rPr sz="1600" spc="-10" dirty="0">
                <a:latin typeface="Comic Sans MS"/>
                <a:cs typeface="Comic Sans MS"/>
              </a:rPr>
              <a:t>-</a:t>
            </a:r>
            <a:r>
              <a:rPr sz="1600" i="1" dirty="0">
                <a:latin typeface="Arial"/>
                <a:cs typeface="Arial"/>
              </a:rPr>
              <a:t>µ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5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64</a:t>
            </a:r>
            <a:r>
              <a:rPr sz="1600" spc="-4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–</a:t>
            </a:r>
            <a:r>
              <a:rPr sz="1600" spc="-4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55.625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spc="-10" dirty="0">
                <a:latin typeface="Comic Sans MS"/>
                <a:cs typeface="Comic Sans MS"/>
              </a:rPr>
              <a:t>=</a:t>
            </a:r>
            <a:r>
              <a:rPr sz="1600" spc="-10" dirty="0">
                <a:solidFill>
                  <a:srgbClr val="0000FF"/>
                </a:solidFill>
                <a:latin typeface="Comic Sans MS"/>
                <a:cs typeface="Comic Sans MS"/>
              </a:rPr>
              <a:t>8.375</a:t>
            </a:r>
            <a:endParaRPr sz="1600">
              <a:latin typeface="Comic Sans MS"/>
              <a:cs typeface="Comic Sans MS"/>
            </a:endParaRPr>
          </a:p>
          <a:p>
            <a:pPr marL="418465" indent="-316865">
              <a:lnSpc>
                <a:spcPct val="100000"/>
              </a:lnSpc>
              <a:spcBef>
                <a:spcPts val="384"/>
              </a:spcBef>
              <a:buClr>
                <a:srgbClr val="000099"/>
              </a:buClr>
              <a:buSzPct val="93750"/>
              <a:buFont typeface="Wingdings"/>
              <a:buChar char=""/>
              <a:tabLst>
                <a:tab pos="418465" algn="l"/>
              </a:tabLst>
            </a:pP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16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6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Comic Sans MS"/>
                <a:cs typeface="Comic Sans MS"/>
              </a:rPr>
              <a:t>standard</a:t>
            </a:r>
            <a:endParaRPr sz="1600">
              <a:latin typeface="Comic Sans MS"/>
              <a:cs typeface="Comic Sans MS"/>
            </a:endParaRPr>
          </a:p>
          <a:p>
            <a:pPr marL="418465">
              <a:lnSpc>
                <a:spcPct val="100000"/>
              </a:lnSpc>
            </a:pP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deviation</a:t>
            </a:r>
            <a:r>
              <a:rPr sz="1600" b="1" spc="-7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600" b="1" spc="-7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differences</a:t>
            </a:r>
            <a:r>
              <a:rPr sz="16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Comic Sans MS"/>
                <a:cs typeface="Comic Sans MS"/>
              </a:rPr>
              <a:t>(s)</a:t>
            </a:r>
            <a:endParaRPr sz="1600">
              <a:latin typeface="Comic Sans MS"/>
              <a:cs typeface="Comic Sans MS"/>
            </a:endParaRPr>
          </a:p>
          <a:p>
            <a:pPr marL="418465" indent="-316865">
              <a:lnSpc>
                <a:spcPct val="100000"/>
              </a:lnSpc>
              <a:spcBef>
                <a:spcPts val="385"/>
              </a:spcBef>
              <a:buClr>
                <a:srgbClr val="000099"/>
              </a:buClr>
              <a:buSzPct val="93750"/>
              <a:buFont typeface="Wingdings"/>
              <a:buChar char=""/>
              <a:tabLst>
                <a:tab pos="418465" algn="l"/>
              </a:tabLst>
            </a:pPr>
            <a:r>
              <a:rPr sz="1600" dirty="0">
                <a:latin typeface="Comic Sans MS"/>
                <a:cs typeface="Comic Sans MS"/>
              </a:rPr>
              <a:t>D=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spc="-10" dirty="0">
                <a:latin typeface="Comic Sans MS"/>
                <a:cs typeface="Comic Sans MS"/>
              </a:rPr>
              <a:t>-</a:t>
            </a:r>
            <a:r>
              <a:rPr sz="1600" dirty="0">
                <a:latin typeface="Comic Sans MS"/>
                <a:cs typeface="Comic Sans MS"/>
              </a:rPr>
              <a:t>67</a:t>
            </a:r>
            <a:r>
              <a:rPr sz="1600" spc="-1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; d</a:t>
            </a:r>
            <a:r>
              <a:rPr sz="1575" baseline="26455" dirty="0">
                <a:latin typeface="Comic Sans MS"/>
                <a:cs typeface="Comic Sans MS"/>
              </a:rPr>
              <a:t>2</a:t>
            </a:r>
            <a:r>
              <a:rPr sz="1575" spc="225" baseline="2645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5" dirty="0">
                <a:latin typeface="Comic Sans MS"/>
                <a:cs typeface="Comic Sans MS"/>
              </a:rPr>
              <a:t> </a:t>
            </a:r>
            <a:r>
              <a:rPr sz="1600" spc="-20" dirty="0">
                <a:latin typeface="Comic Sans MS"/>
                <a:cs typeface="Comic Sans MS"/>
              </a:rPr>
              <a:t>1357</a:t>
            </a:r>
            <a:endParaRPr sz="1600">
              <a:latin typeface="Comic Sans MS"/>
              <a:cs typeface="Comic Sans MS"/>
            </a:endParaRPr>
          </a:p>
          <a:p>
            <a:pPr marL="418465" marR="107950" indent="-317500">
              <a:lnSpc>
                <a:spcPct val="100000"/>
              </a:lnSpc>
              <a:spcBef>
                <a:spcPts val="384"/>
              </a:spcBef>
              <a:buClr>
                <a:srgbClr val="000099"/>
              </a:buClr>
              <a:buSzPct val="93750"/>
              <a:buFont typeface="Wingdings"/>
              <a:buChar char=""/>
              <a:tabLst>
                <a:tab pos="418465" algn="l"/>
              </a:tabLst>
            </a:pPr>
            <a:r>
              <a:rPr sz="1600" dirty="0">
                <a:latin typeface="Comic Sans MS"/>
                <a:cs typeface="Comic Sans MS"/>
              </a:rPr>
              <a:t>Use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s</a:t>
            </a:r>
            <a:r>
              <a:rPr sz="1575" baseline="-21164" dirty="0">
                <a:latin typeface="Comic Sans MS"/>
                <a:cs typeface="Comic Sans MS"/>
              </a:rPr>
              <a:t>d</a:t>
            </a:r>
            <a:r>
              <a:rPr sz="1575" spc="202" baseline="-21164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sqrt</a:t>
            </a:r>
            <a:r>
              <a:rPr sz="1600" spc="-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[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(Σ(d</a:t>
            </a:r>
            <a:r>
              <a:rPr sz="1575" baseline="-21164" dirty="0">
                <a:latin typeface="Comic Sans MS"/>
                <a:cs typeface="Comic Sans MS"/>
              </a:rPr>
              <a:t>i</a:t>
            </a:r>
            <a:r>
              <a:rPr sz="1575" spc="240" baseline="-21164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–</a:t>
            </a:r>
            <a:r>
              <a:rPr sz="1600" spc="-1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d)</a:t>
            </a:r>
            <a:r>
              <a:rPr sz="1575" baseline="26455" dirty="0">
                <a:latin typeface="Comic Sans MS"/>
                <a:cs typeface="Comic Sans MS"/>
              </a:rPr>
              <a:t>2</a:t>
            </a:r>
            <a:r>
              <a:rPr sz="1575" spc="209" baseline="2645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/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(n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spc="-50" dirty="0">
                <a:latin typeface="Comic Sans MS"/>
                <a:cs typeface="Comic Sans MS"/>
              </a:rPr>
              <a:t>– </a:t>
            </a:r>
            <a:r>
              <a:rPr sz="1600" dirty="0">
                <a:latin typeface="Comic Sans MS"/>
                <a:cs typeface="Comic Sans MS"/>
              </a:rPr>
              <a:t>1)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]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where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d</a:t>
            </a:r>
            <a:r>
              <a:rPr sz="1575" baseline="-21164" dirty="0">
                <a:latin typeface="Comic Sans MS"/>
                <a:cs typeface="Comic Sans MS"/>
              </a:rPr>
              <a:t>i</a:t>
            </a:r>
            <a:r>
              <a:rPr sz="1575" spc="217" baseline="-21164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is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the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spc="-10" dirty="0">
                <a:latin typeface="Comic Sans MS"/>
                <a:cs typeface="Comic Sans MS"/>
              </a:rPr>
              <a:t>difference </a:t>
            </a:r>
            <a:r>
              <a:rPr sz="1600" dirty="0">
                <a:latin typeface="Comic Sans MS"/>
                <a:cs typeface="Comic Sans MS"/>
              </a:rPr>
              <a:t>for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pair</a:t>
            </a:r>
            <a:r>
              <a:rPr sz="1600" spc="10" dirty="0">
                <a:latin typeface="Comic Sans MS"/>
                <a:cs typeface="Comic Sans MS"/>
              </a:rPr>
              <a:t> </a:t>
            </a:r>
            <a:r>
              <a:rPr sz="1600" i="1" dirty="0">
                <a:latin typeface="Arial"/>
                <a:cs typeface="Arial"/>
              </a:rPr>
              <a:t>i</a:t>
            </a:r>
            <a:r>
              <a:rPr sz="1600" dirty="0">
                <a:latin typeface="Comic Sans MS"/>
                <a:cs typeface="Comic Sans MS"/>
              </a:rPr>
              <a:t>,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d</a:t>
            </a:r>
            <a:r>
              <a:rPr sz="1600" spc="-1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is</a:t>
            </a:r>
            <a:r>
              <a:rPr sz="1600" spc="-1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the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sample</a:t>
            </a:r>
            <a:r>
              <a:rPr sz="1600" spc="-10" dirty="0">
                <a:latin typeface="Comic Sans MS"/>
                <a:cs typeface="Comic Sans MS"/>
              </a:rPr>
              <a:t> </a:t>
            </a:r>
            <a:r>
              <a:rPr sz="1600" spc="-20" dirty="0">
                <a:latin typeface="Comic Sans MS"/>
                <a:cs typeface="Comic Sans MS"/>
              </a:rPr>
              <a:t>mean </a:t>
            </a:r>
            <a:r>
              <a:rPr sz="1600" dirty="0">
                <a:latin typeface="Comic Sans MS"/>
                <a:cs typeface="Comic Sans MS"/>
              </a:rPr>
              <a:t>of</a:t>
            </a:r>
            <a:r>
              <a:rPr sz="1600" spc="-4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the</a:t>
            </a:r>
            <a:r>
              <a:rPr sz="1600" spc="-4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differences,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or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s=(</a:t>
            </a:r>
            <a:r>
              <a:rPr sz="1600" spc="-35" dirty="0">
                <a:latin typeface="Comic Sans MS"/>
                <a:cs typeface="Comic Sans MS"/>
              </a:rPr>
              <a:t> </a:t>
            </a:r>
            <a:r>
              <a:rPr sz="1600" spc="-50" dirty="0">
                <a:latin typeface="Comic Sans MS"/>
                <a:cs typeface="Comic Sans MS"/>
              </a:rPr>
              <a:t>√ </a:t>
            </a:r>
            <a:r>
              <a:rPr sz="1600" spc="-10" dirty="0">
                <a:latin typeface="Comic Sans MS"/>
                <a:cs typeface="Comic Sans MS"/>
              </a:rPr>
              <a:t>((n*d</a:t>
            </a:r>
            <a:r>
              <a:rPr sz="1575" spc="-15" baseline="26455" dirty="0">
                <a:latin typeface="Comic Sans MS"/>
                <a:cs typeface="Comic Sans MS"/>
              </a:rPr>
              <a:t>2</a:t>
            </a:r>
            <a:r>
              <a:rPr sz="1600" spc="-10" dirty="0">
                <a:latin typeface="Comic Sans MS"/>
                <a:cs typeface="Comic Sans MS"/>
              </a:rPr>
              <a:t>)-</a:t>
            </a:r>
            <a:r>
              <a:rPr sz="1600" dirty="0">
                <a:latin typeface="Comic Sans MS"/>
                <a:cs typeface="Comic Sans MS"/>
              </a:rPr>
              <a:t>D</a:t>
            </a:r>
            <a:r>
              <a:rPr sz="1575" baseline="26455" dirty="0">
                <a:latin typeface="Comic Sans MS"/>
                <a:cs typeface="Comic Sans MS"/>
              </a:rPr>
              <a:t>2</a:t>
            </a:r>
            <a:r>
              <a:rPr sz="1600" dirty="0">
                <a:latin typeface="Comic Sans MS"/>
                <a:cs typeface="Comic Sans MS"/>
              </a:rPr>
              <a:t>)/df) /</a:t>
            </a:r>
            <a:r>
              <a:rPr sz="1600" spc="-10" dirty="0">
                <a:latin typeface="Comic Sans MS"/>
                <a:cs typeface="Comic Sans MS"/>
              </a:rPr>
              <a:t> </a:t>
            </a:r>
            <a:r>
              <a:rPr sz="1600" spc="-20" dirty="0">
                <a:latin typeface="Comic Sans MS"/>
                <a:cs typeface="Comic Sans MS"/>
              </a:rPr>
              <a:t>√(n)</a:t>
            </a:r>
            <a:endParaRPr sz="1600">
              <a:latin typeface="Comic Sans MS"/>
              <a:cs typeface="Comic Sans MS"/>
            </a:endParaRPr>
          </a:p>
          <a:p>
            <a:pPr marL="418465" indent="-316865">
              <a:lnSpc>
                <a:spcPct val="100000"/>
              </a:lnSpc>
              <a:spcBef>
                <a:spcPts val="385"/>
              </a:spcBef>
              <a:buClr>
                <a:srgbClr val="000099"/>
              </a:buClr>
              <a:buSzPct val="93750"/>
              <a:buFont typeface="Wingdings"/>
              <a:buChar char=""/>
              <a:tabLst>
                <a:tab pos="418465" algn="l"/>
              </a:tabLst>
            </a:pPr>
            <a:r>
              <a:rPr sz="1600" dirty="0">
                <a:latin typeface="Comic Sans MS"/>
                <a:cs typeface="Comic Sans MS"/>
              </a:rPr>
              <a:t>s=(√</a:t>
            </a:r>
            <a:r>
              <a:rPr sz="1600" spc="-3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((8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*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1357)</a:t>
            </a:r>
            <a:r>
              <a:rPr sz="1600" spc="-10" dirty="0">
                <a:latin typeface="Comic Sans MS"/>
                <a:cs typeface="Comic Sans MS"/>
              </a:rPr>
              <a:t> -(-</a:t>
            </a:r>
            <a:r>
              <a:rPr sz="1600" dirty="0">
                <a:latin typeface="Comic Sans MS"/>
                <a:cs typeface="Comic Sans MS"/>
              </a:rPr>
              <a:t>67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*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spc="-10" dirty="0">
                <a:latin typeface="Comic Sans MS"/>
                <a:cs typeface="Comic Sans MS"/>
              </a:rPr>
              <a:t>-</a:t>
            </a:r>
            <a:r>
              <a:rPr sz="1600" dirty="0">
                <a:latin typeface="Comic Sans MS"/>
                <a:cs typeface="Comic Sans MS"/>
              </a:rPr>
              <a:t>67)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spc="-50" dirty="0">
                <a:latin typeface="Comic Sans MS"/>
                <a:cs typeface="Comic Sans MS"/>
              </a:rPr>
              <a:t>/</a:t>
            </a:r>
            <a:endParaRPr sz="1600">
              <a:latin typeface="Comic Sans MS"/>
              <a:cs typeface="Comic Sans MS"/>
            </a:endParaRPr>
          </a:p>
          <a:p>
            <a:pPr marL="418465">
              <a:lnSpc>
                <a:spcPct val="100000"/>
              </a:lnSpc>
            </a:pPr>
            <a:r>
              <a:rPr sz="1600" dirty="0">
                <a:latin typeface="Comic Sans MS"/>
                <a:cs typeface="Comic Sans MS"/>
              </a:rPr>
              <a:t>7)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/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√(8)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mic Sans MS"/>
                <a:cs typeface="Comic Sans MS"/>
              </a:rPr>
              <a:t>10.66</a:t>
            </a:r>
            <a:endParaRPr sz="16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8474" y="994067"/>
            <a:ext cx="5247903" cy="23251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21784" y="3525773"/>
            <a:ext cx="4622165" cy="218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910"/>
              </a:lnSpc>
              <a:spcBef>
                <a:spcPts val="95"/>
              </a:spcBef>
            </a:pP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16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6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dirty="0">
                <a:solidFill>
                  <a:srgbClr val="0000FF"/>
                </a:solidFill>
                <a:latin typeface="Comic Sans MS"/>
                <a:cs typeface="Comic Sans MS"/>
              </a:rPr>
              <a:t>standard</a:t>
            </a:r>
            <a:r>
              <a:rPr sz="16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Comic Sans MS"/>
                <a:cs typeface="Comic Sans MS"/>
              </a:rPr>
              <a:t>error</a:t>
            </a:r>
            <a:endParaRPr sz="1600">
              <a:latin typeface="Comic Sans MS"/>
              <a:cs typeface="Comic Sans MS"/>
            </a:endParaRPr>
          </a:p>
          <a:p>
            <a:pPr marL="38100">
              <a:lnSpc>
                <a:spcPts val="2150"/>
              </a:lnSpc>
            </a:pP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Standard</a:t>
            </a:r>
            <a:r>
              <a:rPr sz="1800" spc="-3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error</a:t>
            </a:r>
            <a:r>
              <a:rPr sz="1800" spc="-3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=</a:t>
            </a:r>
            <a:r>
              <a:rPr sz="1800" spc="-3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s/√n</a:t>
            </a:r>
            <a:r>
              <a:rPr sz="1800" spc="-4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=10.66</a:t>
            </a:r>
            <a:r>
              <a:rPr sz="1800" spc="-3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/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√8</a:t>
            </a:r>
            <a:r>
              <a:rPr sz="1800" spc="-2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=</a:t>
            </a:r>
            <a:r>
              <a:rPr sz="1800" spc="-3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3.769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Compute</a:t>
            </a:r>
            <a:r>
              <a:rPr sz="18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b="1" spc="-7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T-Statistic</a:t>
            </a:r>
            <a:endParaRPr sz="1800">
              <a:latin typeface="Comic Sans MS"/>
              <a:cs typeface="Comic Sans MS"/>
            </a:endParaRPr>
          </a:p>
          <a:p>
            <a:pPr marL="38100" marR="144780">
              <a:lnSpc>
                <a:spcPct val="99700"/>
              </a:lnSpc>
              <a:spcBef>
                <a:spcPts val="20"/>
              </a:spcBef>
            </a:pP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=</a:t>
            </a:r>
            <a:r>
              <a:rPr sz="1800" spc="-3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(x</a:t>
            </a:r>
            <a:r>
              <a:rPr sz="1800" dirty="0">
                <a:solidFill>
                  <a:srgbClr val="444444"/>
                </a:solidFill>
                <a:latin typeface="Times New Roman"/>
                <a:cs typeface="Times New Roman"/>
              </a:rPr>
              <a:t>̅</a:t>
            </a:r>
            <a:r>
              <a:rPr sz="1800" spc="7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–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µ)/</a:t>
            </a:r>
            <a:r>
              <a:rPr sz="1800" spc="-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s/√n</a:t>
            </a:r>
            <a:r>
              <a:rPr sz="1800" spc="-3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=</a:t>
            </a:r>
            <a:r>
              <a:rPr sz="1800" spc="-3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(8.375)</a:t>
            </a:r>
            <a:r>
              <a:rPr sz="1800" spc="-2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/</a:t>
            </a:r>
            <a:r>
              <a:rPr sz="1800" spc="-1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3.769</a:t>
            </a:r>
            <a:r>
              <a:rPr sz="1800" spc="-1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=</a:t>
            </a:r>
            <a:r>
              <a:rPr sz="1800" spc="-2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2.221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Determine</a:t>
            </a:r>
            <a:r>
              <a:rPr sz="18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18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critical</a:t>
            </a:r>
            <a:r>
              <a:rPr sz="1800" b="1" spc="-7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value</a:t>
            </a:r>
            <a:r>
              <a:rPr sz="18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with</a:t>
            </a:r>
            <a:r>
              <a:rPr sz="18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n-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1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degrees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8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freedom</a:t>
            </a:r>
            <a:endParaRPr sz="1800">
              <a:latin typeface="Comic Sans MS"/>
              <a:cs typeface="Comic Sans MS"/>
            </a:endParaRPr>
          </a:p>
          <a:p>
            <a:pPr marL="38100" marR="398780">
              <a:lnSpc>
                <a:spcPct val="100000"/>
              </a:lnSpc>
            </a:pP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Since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this</a:t>
            </a:r>
            <a:r>
              <a:rPr sz="1800" spc="-1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is</a:t>
            </a:r>
            <a:r>
              <a:rPr sz="1800" spc="-1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a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One-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tailed</a:t>
            </a:r>
            <a:r>
              <a:rPr sz="1800" spc="-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(right-tailed)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test</a:t>
            </a:r>
            <a:r>
              <a:rPr sz="1800" spc="-1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at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an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alpha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of 5%</a:t>
            </a:r>
            <a:r>
              <a:rPr sz="1800" spc="-3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</a:t>
            </a:r>
            <a:r>
              <a:rPr sz="1800" spc="-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baseline="-20833" dirty="0">
                <a:solidFill>
                  <a:srgbClr val="444444"/>
                </a:solidFill>
                <a:latin typeface="Comic Sans MS"/>
                <a:cs typeface="Comic Sans MS"/>
              </a:rPr>
              <a:t>critical</a:t>
            </a:r>
            <a:r>
              <a:rPr sz="1800" spc="217" baseline="-20833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=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1.8946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1031" y="6512549"/>
            <a:ext cx="241935" cy="2743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400" spc="-25" dirty="0">
                <a:latin typeface="Comic Sans MS"/>
                <a:cs typeface="Comic Sans MS"/>
              </a:rPr>
              <a:t>24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36B9AB-7039-DB04-5DA8-408F9A5312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23</a:t>
            </a:fld>
            <a:endParaRPr lang="en-PK"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329" y="-58166"/>
            <a:ext cx="739394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5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One-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6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(Right)</a:t>
            </a:r>
            <a:r>
              <a:rPr b="1" spc="-3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Paired </a:t>
            </a:r>
            <a:r>
              <a:rPr b="1" spc="-20" dirty="0">
                <a:latin typeface="Comic Sans MS"/>
                <a:cs typeface="Comic Sans MS"/>
              </a:rPr>
              <a:t>t-test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5052" y="971543"/>
            <a:ext cx="5654184" cy="37206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8" y="935482"/>
            <a:ext cx="282105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Interpret</a:t>
            </a:r>
            <a:r>
              <a:rPr sz="18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results</a:t>
            </a:r>
            <a:endParaRPr sz="1800" dirty="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78739" y="1209802"/>
            <a:ext cx="144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6515" algn="l"/>
              </a:tabLst>
            </a:pP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Compare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	</a:t>
            </a:r>
            <a:r>
              <a:rPr sz="1800" spc="-50" dirty="0">
                <a:solidFill>
                  <a:srgbClr val="444444"/>
                </a:solidFill>
                <a:latin typeface="Comic Sans MS"/>
                <a:cs typeface="Comic Sans MS"/>
              </a:rPr>
              <a:t>t</a:t>
            </a:r>
            <a:endParaRPr sz="1800" dirty="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6270" y="1342390"/>
            <a:ext cx="631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444"/>
                </a:solidFill>
                <a:latin typeface="Comic Sans MS"/>
                <a:cs typeface="Comic Sans MS"/>
              </a:rPr>
              <a:t>statistic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959" y="1616709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444"/>
                </a:solidFill>
                <a:latin typeface="Comic Sans MS"/>
                <a:cs typeface="Comic Sans MS"/>
              </a:rPr>
              <a:t>critical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1484121"/>
            <a:ext cx="259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1586865" algn="l"/>
                <a:tab pos="1801495" algn="l"/>
              </a:tabLst>
            </a:pPr>
            <a:r>
              <a:rPr sz="1800" spc="-50" dirty="0">
                <a:solidFill>
                  <a:srgbClr val="444444"/>
                </a:solidFill>
                <a:latin typeface="Comic Sans MS"/>
                <a:cs typeface="Comic Sans MS"/>
              </a:rPr>
              <a:t>t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	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2.221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	</a:t>
            </a:r>
            <a:r>
              <a:rPr sz="1800" spc="-50" dirty="0">
                <a:solidFill>
                  <a:srgbClr val="444444"/>
                </a:solidFill>
                <a:latin typeface="Comic Sans MS"/>
                <a:cs typeface="Comic Sans MS"/>
              </a:rPr>
              <a:t>&gt;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	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1.8946.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99917" y="1209802"/>
            <a:ext cx="270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444"/>
                </a:solidFill>
                <a:latin typeface="Comic Sans MS"/>
                <a:cs typeface="Comic Sans MS"/>
              </a:rPr>
              <a:t>to In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1758441"/>
            <a:ext cx="309181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Hypothesis</a:t>
            </a:r>
            <a:r>
              <a:rPr sz="1800" spc="325" dirty="0">
                <a:solidFill>
                  <a:srgbClr val="444444"/>
                </a:solidFill>
                <a:latin typeface="Comic Sans MS"/>
                <a:cs typeface="Comic Sans MS"/>
              </a:rPr>
              <a:t>  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Testing,</a:t>
            </a:r>
            <a:r>
              <a:rPr sz="1800" spc="330" dirty="0">
                <a:solidFill>
                  <a:srgbClr val="444444"/>
                </a:solidFill>
                <a:latin typeface="Comic Sans MS"/>
                <a:cs typeface="Comic Sans MS"/>
              </a:rPr>
              <a:t>    </a:t>
            </a:r>
            <a:r>
              <a:rPr sz="1800" spc="-50" dirty="0">
                <a:solidFill>
                  <a:srgbClr val="444444"/>
                </a:solidFill>
                <a:latin typeface="Comic Sans MS"/>
                <a:cs typeface="Comic Sans MS"/>
              </a:rPr>
              <a:t>a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critical</a:t>
            </a:r>
            <a:r>
              <a:rPr sz="1800" spc="5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value  is</a:t>
            </a:r>
            <a:r>
              <a:rPr sz="1800" spc="1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a</a:t>
            </a:r>
            <a:r>
              <a:rPr sz="1800" spc="5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point</a:t>
            </a:r>
            <a:r>
              <a:rPr sz="1800" spc="1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spc="-25" dirty="0">
                <a:solidFill>
                  <a:srgbClr val="444444"/>
                </a:solidFill>
                <a:latin typeface="Comic Sans MS"/>
                <a:cs typeface="Comic Sans MS"/>
              </a:rPr>
              <a:t>on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the</a:t>
            </a:r>
            <a:r>
              <a:rPr sz="1800" spc="13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test</a:t>
            </a:r>
            <a:r>
              <a:rPr sz="1800" spc="14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distribution</a:t>
            </a:r>
            <a:r>
              <a:rPr sz="1800" spc="12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that</a:t>
            </a:r>
            <a:r>
              <a:rPr sz="1800" spc="13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spc="-25" dirty="0">
                <a:solidFill>
                  <a:srgbClr val="444444"/>
                </a:solidFill>
                <a:latin typeface="Comic Sans MS"/>
                <a:cs typeface="Comic Sans MS"/>
              </a:rPr>
              <a:t>is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compared</a:t>
            </a:r>
            <a:r>
              <a:rPr sz="1800" spc="315" dirty="0">
                <a:solidFill>
                  <a:srgbClr val="444444"/>
                </a:solidFill>
                <a:latin typeface="Comic Sans MS"/>
                <a:cs typeface="Comic Sans MS"/>
              </a:rPr>
              <a:t> 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to</a:t>
            </a:r>
            <a:r>
              <a:rPr sz="1800" spc="315" dirty="0">
                <a:solidFill>
                  <a:srgbClr val="444444"/>
                </a:solidFill>
                <a:latin typeface="Comic Sans MS"/>
                <a:cs typeface="Comic Sans MS"/>
              </a:rPr>
              <a:t> 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the</a:t>
            </a:r>
            <a:r>
              <a:rPr sz="1800" spc="310" dirty="0">
                <a:solidFill>
                  <a:srgbClr val="444444"/>
                </a:solidFill>
                <a:latin typeface="Comic Sans MS"/>
                <a:cs typeface="Comic Sans MS"/>
              </a:rPr>
              <a:t>   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test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statistic</a:t>
            </a:r>
            <a:r>
              <a:rPr sz="1800" spc="280" dirty="0">
                <a:solidFill>
                  <a:srgbClr val="444444"/>
                </a:solidFill>
                <a:latin typeface="Comic Sans MS"/>
                <a:cs typeface="Comic Sans MS"/>
              </a:rPr>
              <a:t>  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to</a:t>
            </a:r>
            <a:r>
              <a:rPr sz="1800" spc="275" dirty="0">
                <a:solidFill>
                  <a:srgbClr val="444444"/>
                </a:solidFill>
                <a:latin typeface="Comic Sans MS"/>
                <a:cs typeface="Comic Sans MS"/>
              </a:rPr>
              <a:t>   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determine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whether</a:t>
            </a:r>
            <a:r>
              <a:rPr sz="1800" spc="47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to</a:t>
            </a:r>
            <a:r>
              <a:rPr sz="1800" spc="48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reject</a:t>
            </a:r>
            <a:r>
              <a:rPr sz="1800" spc="48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the</a:t>
            </a:r>
            <a:r>
              <a:rPr sz="1800" spc="47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spc="-20" dirty="0">
                <a:solidFill>
                  <a:srgbClr val="444444"/>
                </a:solidFill>
                <a:latin typeface="Comic Sans MS"/>
                <a:cs typeface="Comic Sans MS"/>
              </a:rPr>
              <a:t>null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hypothesis.</a:t>
            </a:r>
            <a:endParaRPr sz="1800">
              <a:latin typeface="Comic Sans MS"/>
              <a:cs typeface="Comic Sans MS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The</a:t>
            </a:r>
            <a:r>
              <a:rPr sz="1800" spc="37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</a:t>
            </a:r>
            <a:r>
              <a:rPr sz="1800" spc="36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calculated</a:t>
            </a:r>
            <a:r>
              <a:rPr sz="1800" spc="35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is</a:t>
            </a:r>
            <a:r>
              <a:rPr sz="1800" spc="36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greater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than</a:t>
            </a:r>
            <a:r>
              <a:rPr sz="1800" spc="5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the</a:t>
            </a:r>
            <a:r>
              <a:rPr sz="1800" spc="5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critical</a:t>
            </a:r>
            <a:r>
              <a:rPr sz="1800" spc="5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value</a:t>
            </a:r>
            <a:r>
              <a:rPr sz="1800" spc="50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and</a:t>
            </a:r>
            <a:r>
              <a:rPr sz="1800" spc="55" dirty="0">
                <a:solidFill>
                  <a:srgbClr val="444444"/>
                </a:solidFill>
                <a:latin typeface="Comic Sans MS"/>
                <a:cs typeface="Comic Sans MS"/>
              </a:rPr>
              <a:t> </a:t>
            </a:r>
            <a:r>
              <a:rPr sz="1800" spc="-25" dirty="0">
                <a:solidFill>
                  <a:srgbClr val="444444"/>
                </a:solidFill>
                <a:latin typeface="Comic Sans MS"/>
                <a:cs typeface="Comic Sans MS"/>
              </a:rPr>
              <a:t>it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is</a:t>
            </a:r>
            <a:r>
              <a:rPr sz="1800" spc="85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in</a:t>
            </a:r>
            <a:r>
              <a:rPr sz="1800" spc="9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the</a:t>
            </a:r>
            <a:r>
              <a:rPr sz="1800" spc="85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rejection</a:t>
            </a:r>
            <a:r>
              <a:rPr sz="1800" spc="9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region.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Hence,</a:t>
            </a:r>
            <a:r>
              <a:rPr sz="1800" spc="9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we</a:t>
            </a:r>
            <a:r>
              <a:rPr sz="1800" spc="9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can</a:t>
            </a:r>
            <a:r>
              <a:rPr sz="1800" spc="9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reject</a:t>
            </a:r>
            <a:r>
              <a:rPr sz="1800" spc="9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spc="-25" dirty="0">
                <a:solidFill>
                  <a:srgbClr val="444444"/>
                </a:solidFill>
                <a:latin typeface="Comic Sans MS"/>
                <a:cs typeface="Comic Sans MS"/>
              </a:rPr>
              <a:t>the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Null</a:t>
            </a:r>
            <a:r>
              <a:rPr sz="1800" spc="395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Hypothesis</a:t>
            </a:r>
            <a:r>
              <a:rPr sz="1800" spc="40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and</a:t>
            </a:r>
            <a:r>
              <a:rPr sz="1800" spc="405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spc="-25" dirty="0">
                <a:solidFill>
                  <a:srgbClr val="444444"/>
                </a:solidFill>
                <a:latin typeface="Comic Sans MS"/>
                <a:cs typeface="Comic Sans MS"/>
              </a:rPr>
              <a:t>say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that</a:t>
            </a:r>
            <a:r>
              <a:rPr sz="1800" spc="3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there</a:t>
            </a:r>
            <a:r>
              <a:rPr sz="1800" spc="25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is</a:t>
            </a:r>
            <a:r>
              <a:rPr sz="1800" spc="3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a</a:t>
            </a:r>
            <a:r>
              <a:rPr sz="1800" spc="40" dirty="0">
                <a:solidFill>
                  <a:srgbClr val="444444"/>
                </a:solidFill>
                <a:latin typeface="Comic Sans MS"/>
                <a:cs typeface="Comic Sans MS"/>
              </a:rPr>
              <a:t>  </a:t>
            </a:r>
            <a:r>
              <a:rPr sz="1800" spc="-10" dirty="0">
                <a:solidFill>
                  <a:srgbClr val="444444"/>
                </a:solidFill>
                <a:latin typeface="Comic Sans MS"/>
                <a:cs typeface="Comic Sans MS"/>
              </a:rPr>
              <a:t>significant </a:t>
            </a:r>
            <a:r>
              <a:rPr sz="1800" dirty="0">
                <a:solidFill>
                  <a:srgbClr val="444444"/>
                </a:solidFill>
                <a:latin typeface="Comic Sans MS"/>
                <a:cs typeface="Comic Sans MS"/>
              </a:rPr>
              <a:t>improvement</a:t>
            </a:r>
            <a:r>
              <a:rPr sz="1800" spc="420" dirty="0">
                <a:solidFill>
                  <a:srgbClr val="444444"/>
                </a:solidFill>
                <a:latin typeface="Comic Sans MS"/>
                <a:cs typeface="Comic Sans MS"/>
              </a:rPr>
              <a:t>     </a:t>
            </a:r>
            <a:r>
              <a:rPr sz="1800" i="1" dirty="0">
                <a:solidFill>
                  <a:srgbClr val="444444"/>
                </a:solidFill>
                <a:latin typeface="Arial"/>
                <a:cs typeface="Arial"/>
              </a:rPr>
              <a:t>in</a:t>
            </a:r>
            <a:r>
              <a:rPr sz="1800" i="1" spc="459" dirty="0">
                <a:solidFill>
                  <a:srgbClr val="444444"/>
                </a:solidFill>
                <a:latin typeface="Arial"/>
                <a:cs typeface="Arial"/>
              </a:rPr>
              <a:t>     </a:t>
            </a:r>
            <a:r>
              <a:rPr sz="1800" i="1" spc="260" dirty="0">
                <a:solidFill>
                  <a:srgbClr val="444444"/>
                </a:solidFill>
                <a:latin typeface="Arial"/>
                <a:cs typeface="Arial"/>
              </a:rPr>
              <a:t>AI </a:t>
            </a:r>
            <a:r>
              <a:rPr sz="1800" i="1" dirty="0">
                <a:solidFill>
                  <a:srgbClr val="444444"/>
                </a:solidFill>
                <a:latin typeface="Arial"/>
                <a:cs typeface="Arial"/>
              </a:rPr>
              <a:t>knowledge</a:t>
            </a:r>
            <a:r>
              <a:rPr sz="1800" i="1" spc="2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i="1" spc="100" dirty="0">
                <a:solidFill>
                  <a:srgbClr val="444444"/>
                </a:solidFill>
                <a:latin typeface="Arial"/>
                <a:cs typeface="Arial"/>
              </a:rPr>
              <a:t>before</a:t>
            </a:r>
            <a:r>
              <a:rPr sz="1800" i="1" spc="21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444444"/>
                </a:solidFill>
                <a:latin typeface="Arial"/>
                <a:cs typeface="Arial"/>
              </a:rPr>
              <a:t>and</a:t>
            </a:r>
            <a:r>
              <a:rPr sz="1800" i="1" spc="220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800" i="1" spc="165" dirty="0">
                <a:solidFill>
                  <a:srgbClr val="444444"/>
                </a:solidFill>
                <a:latin typeface="Arial"/>
                <a:cs typeface="Arial"/>
              </a:rPr>
              <a:t>after </a:t>
            </a:r>
            <a:r>
              <a:rPr sz="1800" i="1" spc="114" dirty="0">
                <a:solidFill>
                  <a:srgbClr val="444444"/>
                </a:solidFill>
                <a:latin typeface="Arial"/>
                <a:cs typeface="Arial"/>
              </a:rPr>
              <a:t>the</a:t>
            </a:r>
            <a:r>
              <a:rPr sz="1800" i="1" spc="470" dirty="0">
                <a:solidFill>
                  <a:srgbClr val="444444"/>
                </a:solidFill>
                <a:latin typeface="Arial"/>
                <a:cs typeface="Arial"/>
              </a:rPr>
              <a:t>   </a:t>
            </a:r>
            <a:r>
              <a:rPr sz="1800" i="1" dirty="0">
                <a:solidFill>
                  <a:srgbClr val="444444"/>
                </a:solidFill>
                <a:latin typeface="Arial"/>
                <a:cs typeface="Arial"/>
              </a:rPr>
              <a:t>execution</a:t>
            </a:r>
            <a:r>
              <a:rPr sz="1800" i="1" spc="480" dirty="0">
                <a:solidFill>
                  <a:srgbClr val="444444"/>
                </a:solidFill>
                <a:latin typeface="Arial"/>
                <a:cs typeface="Arial"/>
              </a:rPr>
              <a:t>   </a:t>
            </a:r>
            <a:r>
              <a:rPr sz="1800" i="1" spc="180" dirty="0">
                <a:solidFill>
                  <a:srgbClr val="444444"/>
                </a:solidFill>
                <a:latin typeface="Arial"/>
                <a:cs typeface="Arial"/>
              </a:rPr>
              <a:t>of</a:t>
            </a:r>
            <a:r>
              <a:rPr sz="1800" i="1" spc="465" dirty="0">
                <a:solidFill>
                  <a:srgbClr val="444444"/>
                </a:solidFill>
                <a:latin typeface="Arial"/>
                <a:cs typeface="Arial"/>
              </a:rPr>
              <a:t>   </a:t>
            </a:r>
            <a:r>
              <a:rPr sz="1800" i="1" spc="-20" dirty="0">
                <a:solidFill>
                  <a:srgbClr val="444444"/>
                </a:solidFill>
                <a:latin typeface="Arial"/>
                <a:cs typeface="Arial"/>
              </a:rPr>
              <a:t>live </a:t>
            </a:r>
            <a:r>
              <a:rPr sz="1800" i="1" spc="75" dirty="0">
                <a:solidFill>
                  <a:srgbClr val="444444"/>
                </a:solidFill>
                <a:latin typeface="Arial"/>
                <a:cs typeface="Arial"/>
              </a:rPr>
              <a:t>projects</a:t>
            </a:r>
            <a:r>
              <a:rPr sz="1800" spc="75" dirty="0">
                <a:solidFill>
                  <a:srgbClr val="444444"/>
                </a:solidFill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329" y="-58166"/>
            <a:ext cx="78435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4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One-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5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(Left)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Paired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25" dirty="0">
                <a:latin typeface="Comic Sans MS"/>
                <a:cs typeface="Comic Sans MS"/>
              </a:rPr>
              <a:t>t- </a:t>
            </a:r>
            <a:r>
              <a:rPr b="1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" y="1068146"/>
            <a:ext cx="77069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5454"/>
              <a:buFont typeface="Wingdings"/>
              <a:buChar char=""/>
              <a:tabLst>
                <a:tab pos="329565" algn="l"/>
              </a:tabLst>
            </a:pPr>
            <a:r>
              <a:rPr sz="2200" b="1" dirty="0">
                <a:latin typeface="Comic Sans MS"/>
                <a:cs typeface="Comic Sans MS"/>
              </a:rPr>
              <a:t>Example:</a:t>
            </a:r>
            <a:r>
              <a:rPr sz="2200" b="1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dietician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evaluating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individual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weights </a:t>
            </a:r>
            <a:r>
              <a:rPr sz="2200" dirty="0">
                <a:latin typeface="Comic Sans MS"/>
                <a:cs typeface="Comic Sans MS"/>
              </a:rPr>
              <a:t>before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after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following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diet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plan.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At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95% </a:t>
            </a:r>
            <a:r>
              <a:rPr sz="2200" dirty="0">
                <a:latin typeface="Comic Sans MS"/>
                <a:cs typeface="Comic Sans MS"/>
              </a:rPr>
              <a:t>confidence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level,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there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any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significant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evidence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the </a:t>
            </a:r>
            <a:r>
              <a:rPr sz="2200" dirty="0">
                <a:latin typeface="Comic Sans MS"/>
                <a:cs typeface="Comic Sans MS"/>
              </a:rPr>
              <a:t>reduction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weight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individuals?</a:t>
            </a:r>
            <a:endParaRPr sz="2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8715" y="3002252"/>
            <a:ext cx="3351586" cy="2919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329" y="-58166"/>
            <a:ext cx="78435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4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One-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5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(Left)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Paired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25" dirty="0">
                <a:latin typeface="Comic Sans MS"/>
                <a:cs typeface="Comic Sans MS"/>
              </a:rPr>
              <a:t>t- </a:t>
            </a:r>
            <a:r>
              <a:rPr b="1" spc="-20" dirty="0">
                <a:latin typeface="Comic Sans MS"/>
                <a:cs typeface="Comic Sans MS"/>
              </a:rPr>
              <a:t>test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5589" y="1423025"/>
            <a:ext cx="6155116" cy="338155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329" y="-58166"/>
            <a:ext cx="78435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4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One-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5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(Left)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Paired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25" dirty="0">
                <a:latin typeface="Comic Sans MS"/>
                <a:cs typeface="Comic Sans MS"/>
              </a:rPr>
              <a:t>t-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62329" y="429209"/>
            <a:ext cx="835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008000"/>
                </a:solidFill>
                <a:latin typeface="Comic Sans MS"/>
                <a:cs typeface="Comic Sans MS"/>
              </a:rPr>
              <a:t>test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95" y="777621"/>
            <a:ext cx="447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SzPct val="94444"/>
              <a:buFont typeface="Wingdings"/>
              <a:buChar char=""/>
              <a:tabLst>
                <a:tab pos="329565" algn="l"/>
              </a:tabLst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Compute</a:t>
            </a:r>
            <a:r>
              <a:rPr sz="18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mean</a:t>
            </a:r>
            <a:r>
              <a:rPr sz="18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difference</a:t>
            </a:r>
            <a:r>
              <a:rPr sz="18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(x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̅</a:t>
            </a:r>
            <a:r>
              <a:rPr sz="1800" b="1" spc="2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–</a:t>
            </a:r>
            <a:r>
              <a:rPr sz="18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25" dirty="0">
                <a:solidFill>
                  <a:srgbClr val="0000FF"/>
                </a:solidFill>
                <a:latin typeface="Comic Sans MS"/>
                <a:cs typeface="Comic Sans MS"/>
              </a:rPr>
              <a:t>µ)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95" y="1105280"/>
            <a:ext cx="8608695" cy="5074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714375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µ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(mean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175" dirty="0">
                <a:latin typeface="Arial"/>
                <a:cs typeface="Arial"/>
              </a:rPr>
              <a:t>of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120" dirty="0">
                <a:latin typeface="Arial"/>
                <a:cs typeface="Arial"/>
              </a:rPr>
              <a:t>the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215" dirty="0">
                <a:latin typeface="Arial"/>
                <a:cs typeface="Arial"/>
              </a:rPr>
              <a:t>first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135" dirty="0">
                <a:latin typeface="Arial"/>
                <a:cs typeface="Arial"/>
              </a:rPr>
              <a:t>test)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66.89;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take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average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10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data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points </a:t>
            </a:r>
            <a:r>
              <a:rPr sz="1800" dirty="0">
                <a:latin typeface="Comic Sans MS"/>
                <a:cs typeface="Comic Sans MS"/>
              </a:rPr>
              <a:t>before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diet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plan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ts val="2155"/>
              </a:lnSpc>
              <a:spcBef>
                <a:spcPts val="445"/>
              </a:spcBef>
            </a:pPr>
            <a:r>
              <a:rPr sz="1800" i="1" spc="80" dirty="0">
                <a:latin typeface="Arial"/>
                <a:cs typeface="Arial"/>
              </a:rPr>
              <a:t>x</a:t>
            </a:r>
            <a:r>
              <a:rPr sz="1800" i="1" spc="80" dirty="0">
                <a:latin typeface="Times New Roman"/>
                <a:cs typeface="Times New Roman"/>
              </a:rPr>
              <a:t>̅</a:t>
            </a:r>
            <a:r>
              <a:rPr sz="1800" i="1" spc="65" dirty="0">
                <a:latin typeface="Times New Roman"/>
                <a:cs typeface="Times New Roman"/>
              </a:rPr>
              <a:t> </a:t>
            </a:r>
            <a:r>
              <a:rPr sz="1800" i="1" spc="-25" dirty="0">
                <a:latin typeface="Arial"/>
                <a:cs typeface="Arial"/>
              </a:rPr>
              <a:t>(mean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175" dirty="0">
                <a:latin typeface="Arial"/>
                <a:cs typeface="Arial"/>
              </a:rPr>
              <a:t>of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125" dirty="0">
                <a:latin typeface="Arial"/>
                <a:cs typeface="Arial"/>
              </a:rPr>
              <a:t>the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new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135" dirty="0">
                <a:latin typeface="Arial"/>
                <a:cs typeface="Arial"/>
              </a:rPr>
              <a:t>test)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66.34;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take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average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10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data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points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after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ts val="2155"/>
              </a:lnSpc>
            </a:pP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diet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plan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40"/>
              </a:spcBef>
            </a:pPr>
            <a:r>
              <a:rPr sz="1800" spc="-10" dirty="0">
                <a:latin typeface="Comic Sans MS"/>
                <a:cs typeface="Comic Sans MS"/>
              </a:rPr>
              <a:t>x</a:t>
            </a:r>
            <a:r>
              <a:rPr sz="1800" spc="-10" dirty="0">
                <a:latin typeface="Times New Roman"/>
                <a:cs typeface="Times New Roman"/>
              </a:rPr>
              <a:t>̅</a:t>
            </a:r>
            <a:r>
              <a:rPr sz="1800" spc="-10" dirty="0">
                <a:latin typeface="Comic Sans MS"/>
                <a:cs typeface="Comic Sans MS"/>
              </a:rPr>
              <a:t>-</a:t>
            </a:r>
            <a:r>
              <a:rPr sz="1800" i="1" dirty="0">
                <a:latin typeface="Arial"/>
                <a:cs typeface="Arial"/>
              </a:rPr>
              <a:t>µ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66.34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–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66.89=</a:t>
            </a:r>
            <a:r>
              <a:rPr sz="1800" spc="-6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-</a:t>
            </a:r>
            <a:r>
              <a:rPr sz="1800" spc="-20" dirty="0">
                <a:latin typeface="Comic Sans MS"/>
                <a:cs typeface="Comic Sans MS"/>
              </a:rPr>
              <a:t>0.55</a:t>
            </a:r>
            <a:endParaRPr sz="1800">
              <a:latin typeface="Comic Sans MS"/>
              <a:cs typeface="Comic Sans MS"/>
            </a:endParaRPr>
          </a:p>
          <a:p>
            <a:pPr marL="354965" indent="-316865">
              <a:lnSpc>
                <a:spcPct val="100000"/>
              </a:lnSpc>
              <a:spcBef>
                <a:spcPts val="420"/>
              </a:spcBef>
              <a:buClr>
                <a:srgbClr val="000099"/>
              </a:buClr>
              <a:buSzPct val="94444"/>
              <a:buFont typeface="Wingdings"/>
              <a:buChar char=""/>
              <a:tabLst>
                <a:tab pos="354965" algn="l"/>
              </a:tabLst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18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b="1" spc="-7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standard</a:t>
            </a:r>
            <a:r>
              <a:rPr sz="18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deviation</a:t>
            </a:r>
            <a:r>
              <a:rPr sz="1800" b="1" spc="-7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8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differences</a:t>
            </a:r>
            <a:r>
              <a:rPr sz="18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25" dirty="0">
                <a:solidFill>
                  <a:srgbClr val="0000FF"/>
                </a:solidFill>
                <a:latin typeface="Comic Sans MS"/>
                <a:cs typeface="Comic Sans MS"/>
              </a:rPr>
              <a:t>(s)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mic Sans MS"/>
                <a:cs typeface="Comic Sans MS"/>
              </a:rPr>
              <a:t>D=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5.5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;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baseline="25462" dirty="0">
                <a:latin typeface="Comic Sans MS"/>
                <a:cs typeface="Comic Sans MS"/>
              </a:rPr>
              <a:t>2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3.93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omic Sans MS"/>
                <a:cs typeface="Comic Sans MS"/>
              </a:rPr>
              <a:t>Use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baseline="-20833" dirty="0">
                <a:latin typeface="Comic Sans MS"/>
                <a:cs typeface="Comic Sans MS"/>
              </a:rPr>
              <a:t>d</a:t>
            </a:r>
            <a:r>
              <a:rPr sz="1800" spc="247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sqrt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[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(Σ(d</a:t>
            </a:r>
            <a:r>
              <a:rPr sz="1800" baseline="-20833" dirty="0">
                <a:latin typeface="Comic Sans MS"/>
                <a:cs typeface="Comic Sans MS"/>
              </a:rPr>
              <a:t>i</a:t>
            </a:r>
            <a:r>
              <a:rPr sz="1800" spc="277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– d)</a:t>
            </a:r>
            <a:r>
              <a:rPr sz="1800" baseline="25462" dirty="0">
                <a:latin typeface="Comic Sans MS"/>
                <a:cs typeface="Comic Sans MS"/>
              </a:rPr>
              <a:t>2</a:t>
            </a:r>
            <a:r>
              <a:rPr sz="1800" spc="277" baseline="25462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/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(n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–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1)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]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where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baseline="-20833" dirty="0">
                <a:latin typeface="Comic Sans MS"/>
                <a:cs typeface="Comic Sans MS"/>
              </a:rPr>
              <a:t>i</a:t>
            </a:r>
            <a:r>
              <a:rPr sz="1800" spc="262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difference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pair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dirty="0">
                <a:latin typeface="Comic Sans MS"/>
                <a:cs typeface="Comic Sans MS"/>
              </a:rPr>
              <a:t>,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25" dirty="0">
                <a:latin typeface="Comic Sans MS"/>
                <a:cs typeface="Comic Sans MS"/>
              </a:rPr>
              <a:t> the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differences,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or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s=(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√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((n*d</a:t>
            </a:r>
            <a:r>
              <a:rPr sz="1800" spc="-15" baseline="25462" dirty="0">
                <a:latin typeface="Comic Sans MS"/>
                <a:cs typeface="Comic Sans MS"/>
              </a:rPr>
              <a:t>2</a:t>
            </a:r>
            <a:r>
              <a:rPr sz="1800" spc="-10" dirty="0">
                <a:latin typeface="Comic Sans MS"/>
                <a:cs typeface="Comic Sans MS"/>
              </a:rPr>
              <a:t>)-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baseline="25462" dirty="0">
                <a:latin typeface="Comic Sans MS"/>
                <a:cs typeface="Comic Sans MS"/>
              </a:rPr>
              <a:t>2</a:t>
            </a:r>
            <a:r>
              <a:rPr sz="1800" dirty="0">
                <a:latin typeface="Comic Sans MS"/>
                <a:cs typeface="Comic Sans MS"/>
              </a:rPr>
              <a:t>)/df)</a:t>
            </a:r>
            <a:r>
              <a:rPr sz="1800" spc="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/</a:t>
            </a:r>
            <a:r>
              <a:rPr sz="1800" spc="-20" dirty="0">
                <a:latin typeface="Comic Sans MS"/>
                <a:cs typeface="Comic Sans MS"/>
              </a:rPr>
              <a:t> √(n)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omic Sans MS"/>
                <a:cs typeface="Comic Sans MS"/>
              </a:rPr>
              <a:t>s=(√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((10*3.93)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-</a:t>
            </a:r>
            <a:r>
              <a:rPr sz="1800" dirty="0">
                <a:latin typeface="Comic Sans MS"/>
                <a:cs typeface="Comic Sans MS"/>
              </a:rPr>
              <a:t>(5.5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*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5.5)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/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9)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/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√(10)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0.3171</a:t>
            </a:r>
            <a:endParaRPr sz="1800">
              <a:latin typeface="Comic Sans MS"/>
              <a:cs typeface="Comic Sans MS"/>
            </a:endParaRPr>
          </a:p>
          <a:p>
            <a:pPr marL="354965" indent="-316865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SzPct val="94444"/>
              <a:buFont typeface="Wingdings"/>
              <a:buChar char=""/>
              <a:tabLst>
                <a:tab pos="354965" algn="l"/>
              </a:tabLst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18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standard</a:t>
            </a:r>
            <a:r>
              <a:rPr sz="18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error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error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s/√n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=0.3171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/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√10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=0.1002</a:t>
            </a:r>
            <a:endParaRPr sz="1800">
              <a:latin typeface="Comic Sans MS"/>
              <a:cs typeface="Comic Sans MS"/>
            </a:endParaRPr>
          </a:p>
          <a:p>
            <a:pPr marL="354965" indent="-316865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SzPct val="94444"/>
              <a:buFont typeface="Wingdings"/>
              <a:buChar char=""/>
              <a:tabLst>
                <a:tab pos="354965" algn="l"/>
              </a:tabLst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Compute</a:t>
            </a:r>
            <a:r>
              <a:rPr sz="18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b="1" spc="-7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T-Statistic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45"/>
              </a:spcBef>
            </a:pPr>
            <a:r>
              <a:rPr sz="1800" dirty="0">
                <a:latin typeface="Comic Sans MS"/>
                <a:cs typeface="Comic Sans MS"/>
              </a:rPr>
              <a:t>t=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(x</a:t>
            </a:r>
            <a:r>
              <a:rPr sz="1800" dirty="0">
                <a:latin typeface="Times New Roman"/>
                <a:cs typeface="Times New Roman"/>
              </a:rPr>
              <a:t>̅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omic Sans MS"/>
                <a:cs typeface="Comic Sans MS"/>
              </a:rPr>
              <a:t>–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µ)/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s/√n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(0.55)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/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0.1002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-</a:t>
            </a:r>
            <a:r>
              <a:rPr sz="1800" spc="-10" dirty="0">
                <a:latin typeface="Comic Sans MS"/>
                <a:cs typeface="Comic Sans MS"/>
              </a:rPr>
              <a:t>5.484</a:t>
            </a:r>
            <a:endParaRPr sz="1800">
              <a:latin typeface="Comic Sans MS"/>
              <a:cs typeface="Comic Sans MS"/>
            </a:endParaRPr>
          </a:p>
          <a:p>
            <a:pPr marL="354965" indent="-316865">
              <a:lnSpc>
                <a:spcPct val="100000"/>
              </a:lnSpc>
              <a:spcBef>
                <a:spcPts val="420"/>
              </a:spcBef>
              <a:buClr>
                <a:srgbClr val="000099"/>
              </a:buClr>
              <a:buSzPct val="94444"/>
              <a:buFont typeface="Wingdings"/>
              <a:buChar char=""/>
              <a:tabLst>
                <a:tab pos="354965" algn="l"/>
              </a:tabLst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Determine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18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critical</a:t>
            </a:r>
            <a:r>
              <a:rPr sz="18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value</a:t>
            </a:r>
            <a:r>
              <a:rPr sz="18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with</a:t>
            </a:r>
            <a:r>
              <a:rPr sz="18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n-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1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degrees</a:t>
            </a:r>
            <a:r>
              <a:rPr sz="18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8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freedom</a:t>
            </a:r>
            <a:endParaRPr sz="1800">
              <a:latin typeface="Comic Sans MS"/>
              <a:cs typeface="Comic Sans MS"/>
            </a:endParaRPr>
          </a:p>
          <a:p>
            <a:pPr marL="354965" indent="-316865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SzPct val="94444"/>
              <a:buFont typeface="Wingdings"/>
              <a:buChar char=""/>
              <a:tabLst>
                <a:tab pos="354965" algn="l"/>
              </a:tabLst>
            </a:pPr>
            <a:r>
              <a:rPr sz="1800" dirty="0">
                <a:latin typeface="Comic Sans MS"/>
                <a:cs typeface="Comic Sans MS"/>
              </a:rPr>
              <a:t>Since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this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One-</a:t>
            </a:r>
            <a:r>
              <a:rPr sz="1800" dirty="0">
                <a:latin typeface="Comic Sans MS"/>
                <a:cs typeface="Comic Sans MS"/>
              </a:rPr>
              <a:t>tailed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(left-</a:t>
            </a:r>
            <a:r>
              <a:rPr sz="1800" dirty="0">
                <a:latin typeface="Comic Sans MS"/>
                <a:cs typeface="Comic Sans MS"/>
              </a:rPr>
              <a:t>tailed)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at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an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alpha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5%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baseline="-20833" dirty="0">
                <a:latin typeface="Comic Sans MS"/>
                <a:cs typeface="Comic Sans MS"/>
              </a:rPr>
              <a:t>critical</a:t>
            </a:r>
            <a:r>
              <a:rPr sz="1800" spc="225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-</a:t>
            </a:r>
            <a:r>
              <a:rPr sz="1800" spc="-10" dirty="0">
                <a:latin typeface="Comic Sans MS"/>
                <a:cs typeface="Comic Sans MS"/>
              </a:rPr>
              <a:t>1.833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329" y="-58166"/>
            <a:ext cx="78435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omic Sans MS"/>
                <a:cs typeface="Comic Sans MS"/>
              </a:rPr>
              <a:t>Example</a:t>
            </a:r>
            <a:r>
              <a:rPr b="1" spc="-4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of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10" dirty="0">
                <a:latin typeface="Comic Sans MS"/>
                <a:cs typeface="Comic Sans MS"/>
              </a:rPr>
              <a:t>One-</a:t>
            </a:r>
            <a:r>
              <a:rPr b="1" dirty="0">
                <a:latin typeface="Comic Sans MS"/>
                <a:cs typeface="Comic Sans MS"/>
              </a:rPr>
              <a:t>tailed</a:t>
            </a:r>
            <a:r>
              <a:rPr b="1" spc="-50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(Left)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dirty="0">
                <a:latin typeface="Comic Sans MS"/>
                <a:cs typeface="Comic Sans MS"/>
              </a:rPr>
              <a:t>Paired</a:t>
            </a:r>
            <a:r>
              <a:rPr b="1" spc="-15" dirty="0">
                <a:latin typeface="Comic Sans MS"/>
                <a:cs typeface="Comic Sans MS"/>
              </a:rPr>
              <a:t> </a:t>
            </a:r>
            <a:r>
              <a:rPr b="1" spc="-25" dirty="0">
                <a:latin typeface="Comic Sans MS"/>
                <a:cs typeface="Comic Sans MS"/>
              </a:rPr>
              <a:t>t- </a:t>
            </a:r>
            <a:r>
              <a:rPr b="1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223" y="815086"/>
            <a:ext cx="3775075" cy="469138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67665" indent="-316865">
              <a:lnSpc>
                <a:spcPct val="100000"/>
              </a:lnSpc>
              <a:spcBef>
                <a:spcPts val="975"/>
              </a:spcBef>
              <a:buClr>
                <a:srgbClr val="000099"/>
              </a:buClr>
              <a:buSzPct val="94444"/>
              <a:buFont typeface="Wingdings"/>
              <a:buChar char=""/>
              <a:tabLst>
                <a:tab pos="367665" algn="l"/>
              </a:tabLst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Interpret</a:t>
            </a:r>
            <a:r>
              <a:rPr sz="18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results</a:t>
            </a:r>
            <a:endParaRPr sz="1800">
              <a:latin typeface="Comic Sans MS"/>
              <a:cs typeface="Comic Sans MS"/>
            </a:endParaRPr>
          </a:p>
          <a:p>
            <a:pPr marL="50800" marR="699135">
              <a:lnSpc>
                <a:spcPct val="79400"/>
              </a:lnSpc>
              <a:spcBef>
                <a:spcPts val="1320"/>
              </a:spcBef>
            </a:pPr>
            <a:r>
              <a:rPr sz="2700" baseline="13888" dirty="0">
                <a:latin typeface="Comic Sans MS"/>
                <a:cs typeface="Comic Sans MS"/>
              </a:rPr>
              <a:t>Compare</a:t>
            </a:r>
            <a:r>
              <a:rPr sz="2700" spc="-15" baseline="13888" dirty="0">
                <a:latin typeface="Comic Sans MS"/>
                <a:cs typeface="Comic Sans MS"/>
              </a:rPr>
              <a:t> </a:t>
            </a:r>
            <a:r>
              <a:rPr sz="2700" baseline="13888" dirty="0">
                <a:latin typeface="Comic Sans MS"/>
                <a:cs typeface="Comic Sans MS"/>
              </a:rPr>
              <a:t>t</a:t>
            </a:r>
            <a:r>
              <a:rPr sz="2700" spc="-30" baseline="13888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statistic</a:t>
            </a:r>
            <a:r>
              <a:rPr sz="1200" spc="155" dirty="0">
                <a:latin typeface="Comic Sans MS"/>
                <a:cs typeface="Comic Sans MS"/>
              </a:rPr>
              <a:t> </a:t>
            </a:r>
            <a:r>
              <a:rPr sz="2700" baseline="13888" dirty="0">
                <a:latin typeface="Comic Sans MS"/>
                <a:cs typeface="Comic Sans MS"/>
              </a:rPr>
              <a:t>to</a:t>
            </a:r>
            <a:r>
              <a:rPr sz="2700" spc="-15" baseline="13888" dirty="0">
                <a:latin typeface="Comic Sans MS"/>
                <a:cs typeface="Comic Sans MS"/>
              </a:rPr>
              <a:t> </a:t>
            </a:r>
            <a:r>
              <a:rPr sz="2700" baseline="13888" dirty="0">
                <a:latin typeface="Comic Sans MS"/>
                <a:cs typeface="Comic Sans MS"/>
              </a:rPr>
              <a:t>t</a:t>
            </a:r>
            <a:r>
              <a:rPr sz="2700" spc="-30" baseline="13888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critical</a:t>
            </a:r>
            <a:r>
              <a:rPr sz="1200" spc="70" dirty="0">
                <a:latin typeface="Comic Sans MS"/>
                <a:cs typeface="Comic Sans MS"/>
              </a:rPr>
              <a:t>  </a:t>
            </a:r>
            <a:r>
              <a:rPr sz="2700" spc="-75" baseline="13888" dirty="0">
                <a:latin typeface="Comic Sans MS"/>
                <a:cs typeface="Comic Sans MS"/>
              </a:rPr>
              <a:t>- </a:t>
            </a:r>
            <a:r>
              <a:rPr sz="1800" spc="-20" dirty="0">
                <a:latin typeface="Comic Sans MS"/>
                <a:cs typeface="Comic Sans MS"/>
              </a:rPr>
              <a:t>5.484&lt;-</a:t>
            </a:r>
            <a:r>
              <a:rPr sz="1800" dirty="0">
                <a:latin typeface="Comic Sans MS"/>
                <a:cs typeface="Comic Sans MS"/>
              </a:rPr>
              <a:t>1.833.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Hypothesis</a:t>
            </a:r>
            <a:endParaRPr sz="1800">
              <a:latin typeface="Comic Sans MS"/>
              <a:cs typeface="Comic Sans MS"/>
            </a:endParaRPr>
          </a:p>
          <a:p>
            <a:pPr marL="50800" marR="168275">
              <a:lnSpc>
                <a:spcPct val="100000"/>
              </a:lnSpc>
            </a:pPr>
            <a:r>
              <a:rPr sz="1800" dirty="0">
                <a:latin typeface="Comic Sans MS"/>
                <a:cs typeface="Comic Sans MS"/>
              </a:rPr>
              <a:t>Testing,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critical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point </a:t>
            </a:r>
            <a:r>
              <a:rPr sz="1800" dirty="0">
                <a:latin typeface="Comic Sans MS"/>
                <a:cs typeface="Comic Sans MS"/>
              </a:rPr>
              <a:t>on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distribution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that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is </a:t>
            </a:r>
            <a:r>
              <a:rPr sz="1800" dirty="0">
                <a:latin typeface="Comic Sans MS"/>
                <a:cs typeface="Comic Sans MS"/>
              </a:rPr>
              <a:t>compared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statistic</a:t>
            </a:r>
            <a:r>
              <a:rPr sz="1800" spc="-6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to </a:t>
            </a:r>
            <a:r>
              <a:rPr sz="1800" dirty="0">
                <a:latin typeface="Comic Sans MS"/>
                <a:cs typeface="Comic Sans MS"/>
              </a:rPr>
              <a:t>determine</a:t>
            </a:r>
            <a:r>
              <a:rPr sz="1800" spc="-6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whether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reject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Null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Hypothesis.</a:t>
            </a:r>
            <a:endParaRPr sz="1800">
              <a:latin typeface="Comic Sans MS"/>
              <a:cs typeface="Comic Sans MS"/>
            </a:endParaRPr>
          </a:p>
          <a:p>
            <a:pPr marL="50800" marR="2794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calculated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less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than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critical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rejection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region.</a:t>
            </a:r>
            <a:endParaRPr sz="1800">
              <a:latin typeface="Comic Sans MS"/>
              <a:cs typeface="Comic Sans MS"/>
            </a:endParaRPr>
          </a:p>
          <a:p>
            <a:pPr marL="50800" marR="43180" indent="68580">
              <a:lnSpc>
                <a:spcPct val="100000"/>
              </a:lnSpc>
              <a:spcBef>
                <a:spcPts val="434"/>
              </a:spcBef>
            </a:pPr>
            <a:r>
              <a:rPr sz="1800" i="1" dirty="0">
                <a:latin typeface="Arial"/>
                <a:cs typeface="Arial"/>
              </a:rPr>
              <a:t>Hence,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140" dirty="0">
                <a:latin typeface="Arial"/>
                <a:cs typeface="Arial"/>
              </a:rPr>
              <a:t>reject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120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35" dirty="0">
                <a:latin typeface="Arial"/>
                <a:cs typeface="Arial"/>
              </a:rPr>
              <a:t>Null </a:t>
            </a:r>
            <a:r>
              <a:rPr sz="1800" i="1" dirty="0">
                <a:latin typeface="Arial"/>
                <a:cs typeface="Arial"/>
              </a:rPr>
              <a:t>Hypothesis</a:t>
            </a:r>
            <a:r>
              <a:rPr sz="1800" i="1" spc="9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9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say</a:t>
            </a:r>
            <a:r>
              <a:rPr sz="1800" i="1" spc="90" dirty="0">
                <a:latin typeface="Arial"/>
                <a:cs typeface="Arial"/>
              </a:rPr>
              <a:t> </a:t>
            </a:r>
            <a:r>
              <a:rPr sz="1800" i="1" spc="155" dirty="0">
                <a:latin typeface="Arial"/>
                <a:cs typeface="Arial"/>
              </a:rPr>
              <a:t>that</a:t>
            </a:r>
            <a:r>
              <a:rPr sz="1800" i="1" spc="85" dirty="0">
                <a:latin typeface="Arial"/>
                <a:cs typeface="Arial"/>
              </a:rPr>
              <a:t> </a:t>
            </a:r>
            <a:r>
              <a:rPr sz="1800" i="1" spc="120" dirty="0">
                <a:latin typeface="Arial"/>
                <a:cs typeface="Arial"/>
              </a:rPr>
              <a:t>there</a:t>
            </a:r>
            <a:r>
              <a:rPr sz="1800" i="1" spc="9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75" dirty="0">
                <a:latin typeface="Arial"/>
                <a:cs typeface="Arial"/>
              </a:rPr>
              <a:t> </a:t>
            </a:r>
            <a:r>
              <a:rPr sz="1800" i="1" spc="-50" dirty="0">
                <a:latin typeface="Arial"/>
                <a:cs typeface="Arial"/>
              </a:rPr>
              <a:t>a </a:t>
            </a:r>
            <a:r>
              <a:rPr sz="1800" i="1" spc="70" dirty="0">
                <a:latin typeface="Arial"/>
                <a:cs typeface="Arial"/>
              </a:rPr>
              <a:t>significant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60" dirty="0">
                <a:latin typeface="Arial"/>
                <a:cs typeface="Arial"/>
              </a:rPr>
              <a:t>reduction</a:t>
            </a:r>
            <a:r>
              <a:rPr sz="1800" i="1" spc="5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</a:t>
            </a:r>
            <a:r>
              <a:rPr sz="1800" i="1" spc="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individual </a:t>
            </a:r>
            <a:r>
              <a:rPr sz="1800" i="1" spc="45" dirty="0">
                <a:latin typeface="Arial"/>
                <a:cs typeface="Arial"/>
              </a:rPr>
              <a:t>weights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110" dirty="0">
                <a:latin typeface="Arial"/>
                <a:cs typeface="Arial"/>
              </a:rPr>
              <a:t>before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and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175" dirty="0">
                <a:latin typeface="Arial"/>
                <a:cs typeface="Arial"/>
              </a:rPr>
              <a:t>after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120" dirty="0">
                <a:latin typeface="Arial"/>
                <a:cs typeface="Arial"/>
              </a:rPr>
              <a:t>the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95" dirty="0">
                <a:latin typeface="Arial"/>
                <a:cs typeface="Arial"/>
              </a:rPr>
              <a:t>diet </a:t>
            </a:r>
            <a:r>
              <a:rPr sz="1800" i="1" spc="-10" dirty="0">
                <a:latin typeface="Arial"/>
                <a:cs typeface="Arial"/>
              </a:rPr>
              <a:t>plan.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0876" y="1041697"/>
            <a:ext cx="5097005" cy="32776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</a:t>
            </a:r>
            <a:r>
              <a:rPr spc="-10" dirty="0"/>
              <a:t>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189" y="998346"/>
            <a:ext cx="468312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omic Sans MS"/>
                <a:cs typeface="Comic Sans MS"/>
              </a:rPr>
              <a:t>Example:</a:t>
            </a:r>
            <a:r>
              <a:rPr sz="1800" spc="55" dirty="0">
                <a:solidFill>
                  <a:srgbClr val="FF0000"/>
                </a:solidFill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An</a:t>
            </a:r>
            <a:r>
              <a:rPr sz="1800" spc="6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instructor</a:t>
            </a:r>
            <a:r>
              <a:rPr sz="1800" spc="7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wants</a:t>
            </a:r>
            <a:r>
              <a:rPr sz="1800" spc="6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65" dirty="0">
                <a:latin typeface="Comic Sans MS"/>
                <a:cs typeface="Comic Sans MS"/>
              </a:rPr>
              <a:t>  </a:t>
            </a:r>
            <a:r>
              <a:rPr sz="1800" spc="-25" dirty="0">
                <a:latin typeface="Comic Sans MS"/>
                <a:cs typeface="Comic Sans MS"/>
              </a:rPr>
              <a:t>use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6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exams</a:t>
            </a:r>
            <a:r>
              <a:rPr sz="1800" spc="7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6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her</a:t>
            </a:r>
            <a:r>
              <a:rPr sz="1800" spc="7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classes</a:t>
            </a:r>
            <a:r>
              <a:rPr sz="1800" spc="6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next</a:t>
            </a:r>
            <a:r>
              <a:rPr sz="1800" spc="70" dirty="0">
                <a:latin typeface="Comic Sans MS"/>
                <a:cs typeface="Comic Sans MS"/>
              </a:rPr>
              <a:t>  </a:t>
            </a:r>
            <a:r>
              <a:rPr sz="1800" spc="-10" dirty="0">
                <a:latin typeface="Comic Sans MS"/>
                <a:cs typeface="Comic Sans MS"/>
              </a:rPr>
              <a:t>year. </a:t>
            </a:r>
            <a:r>
              <a:rPr sz="1800" dirty="0">
                <a:latin typeface="Comic Sans MS"/>
                <a:cs typeface="Comic Sans MS"/>
              </a:rPr>
              <a:t>This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year,</a:t>
            </a:r>
            <a:r>
              <a:rPr sz="1800" spc="1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she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gives</a:t>
            </a:r>
            <a:r>
              <a:rPr sz="1800" spc="1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both</a:t>
            </a:r>
            <a:r>
              <a:rPr sz="1800" spc="1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exams</a:t>
            </a:r>
            <a:r>
              <a:rPr sz="1800" spc="19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18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students.</a:t>
            </a:r>
            <a:r>
              <a:rPr sz="1800" spc="9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She</a:t>
            </a:r>
            <a:r>
              <a:rPr sz="1800" spc="10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wants</a:t>
            </a:r>
            <a:r>
              <a:rPr sz="1800" spc="10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9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know</a:t>
            </a:r>
            <a:r>
              <a:rPr sz="1800" spc="10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if</a:t>
            </a:r>
            <a:r>
              <a:rPr sz="1800" spc="100" dirty="0">
                <a:latin typeface="Comic Sans MS"/>
                <a:cs typeface="Comic Sans MS"/>
              </a:rPr>
              <a:t> 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exams</a:t>
            </a:r>
            <a:r>
              <a:rPr sz="1800" spc="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equally</a:t>
            </a:r>
            <a:r>
              <a:rPr sz="1800" spc="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difficult</a:t>
            </a:r>
            <a:r>
              <a:rPr sz="1800" spc="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wants</a:t>
            </a:r>
            <a:r>
              <a:rPr sz="1800" spc="2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to </a:t>
            </a:r>
            <a:r>
              <a:rPr sz="1800" dirty="0">
                <a:latin typeface="Comic Sans MS"/>
                <a:cs typeface="Comic Sans MS"/>
              </a:rPr>
              <a:t>check</a:t>
            </a:r>
            <a:r>
              <a:rPr sz="1800" spc="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this</a:t>
            </a:r>
            <a:r>
              <a:rPr sz="1800" spc="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by</a:t>
            </a:r>
            <a:r>
              <a:rPr sz="1800" spc="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looking</a:t>
            </a:r>
            <a:r>
              <a:rPr sz="1800" spc="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at</a:t>
            </a:r>
            <a:r>
              <a:rPr sz="1800" spc="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2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differences </a:t>
            </a:r>
            <a:r>
              <a:rPr sz="1800" dirty="0">
                <a:latin typeface="Comic Sans MS"/>
                <a:cs typeface="Comic Sans MS"/>
              </a:rPr>
              <a:t>between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scores.</a:t>
            </a:r>
            <a:r>
              <a:rPr sz="1800" spc="3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3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3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34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two-</a:t>
            </a:r>
            <a:r>
              <a:rPr sz="1800" spc="-10" dirty="0">
                <a:latin typeface="Comic Sans MS"/>
                <a:cs typeface="Comic Sans MS"/>
              </a:rPr>
              <a:t>sided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39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set</a:t>
            </a:r>
            <a:r>
              <a:rPr sz="1800" spc="39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α</a:t>
            </a:r>
            <a:r>
              <a:rPr sz="1800" spc="40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39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0.05.</a:t>
            </a:r>
            <a:r>
              <a:rPr sz="1800" spc="39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If</a:t>
            </a:r>
            <a:r>
              <a:rPr sz="1800" spc="39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390" dirty="0">
                <a:latin typeface="Comic Sans MS"/>
                <a:cs typeface="Comic Sans MS"/>
              </a:rPr>
              <a:t>  </a:t>
            </a:r>
            <a:r>
              <a:rPr sz="1800" spc="-20" dirty="0">
                <a:latin typeface="Comic Sans MS"/>
                <a:cs typeface="Comic Sans MS"/>
              </a:rPr>
              <a:t>mean </a:t>
            </a:r>
            <a:r>
              <a:rPr sz="1800" dirty="0">
                <a:latin typeface="Comic Sans MS"/>
                <a:cs typeface="Comic Sans MS"/>
              </a:rPr>
              <a:t>difference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between scores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students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1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“close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enough”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1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zero,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she</a:t>
            </a:r>
            <a:r>
              <a:rPr sz="1800" spc="19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will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make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practical</a:t>
            </a:r>
            <a:r>
              <a:rPr sz="1800" spc="-1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conclusion  that</a:t>
            </a:r>
            <a:r>
              <a:rPr sz="1800" spc="-1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10" dirty="0">
                <a:latin typeface="Comic Sans MS"/>
                <a:cs typeface="Comic Sans MS"/>
              </a:rPr>
              <a:t>  exams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equally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difficult.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Here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data: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9703" y="925067"/>
            <a:ext cx="3841996" cy="53858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943813"/>
            <a:ext cx="3761232" cy="5305044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53037" y="939101"/>
          <a:ext cx="3761739" cy="5299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0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1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Student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 marR="26035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Exam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Score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 marR="25971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Exam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Score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 marR="11112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Differenc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Bob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63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69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Nina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65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65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Tim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62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Kate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100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91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Alonzo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78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Jose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Nikhil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79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Julia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92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Tohru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90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Michael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92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Jean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68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69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Indra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74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50" dirty="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Susan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Allen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75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Paul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71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13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Edwina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spc="-50" dirty="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729" y="1068146"/>
            <a:ext cx="8267065" cy="4628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5454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solidFill>
                  <a:srgbClr val="FF0000"/>
                </a:solidFill>
                <a:latin typeface="Comic Sans MS"/>
                <a:cs typeface="Comic Sans MS"/>
              </a:rPr>
              <a:t>Parametric</a:t>
            </a:r>
            <a:r>
              <a:rPr sz="2200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FF0000"/>
                </a:solidFill>
                <a:latin typeface="Comic Sans MS"/>
                <a:cs typeface="Comic Sans MS"/>
              </a:rPr>
              <a:t>tests</a:t>
            </a:r>
            <a:r>
              <a:rPr sz="2200" spc="-5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are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those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make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assumptions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about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the </a:t>
            </a:r>
            <a:r>
              <a:rPr sz="2200" dirty="0">
                <a:latin typeface="Comic Sans MS"/>
                <a:cs typeface="Comic Sans MS"/>
              </a:rPr>
              <a:t>parameters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7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population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distribution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from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which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the </a:t>
            </a:r>
            <a:r>
              <a:rPr sz="2200" dirty="0">
                <a:latin typeface="Comic Sans MS"/>
                <a:cs typeface="Comic Sans MS"/>
              </a:rPr>
              <a:t>sample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drawn.</a:t>
            </a:r>
            <a:endParaRPr sz="2200">
              <a:latin typeface="Comic Sans MS"/>
              <a:cs typeface="Comic Sans MS"/>
            </a:endParaRPr>
          </a:p>
          <a:p>
            <a:pPr marL="328930" indent="-316230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8930" algn="l"/>
              </a:tabLst>
            </a:pPr>
            <a:r>
              <a:rPr sz="2200" dirty="0">
                <a:latin typeface="Comic Sans MS"/>
                <a:cs typeface="Comic Sans MS"/>
              </a:rPr>
              <a:t>This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often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assumption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population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data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are</a:t>
            </a:r>
            <a:endParaRPr sz="2200">
              <a:latin typeface="Comic Sans MS"/>
              <a:cs typeface="Comic Sans MS"/>
            </a:endParaRPr>
          </a:p>
          <a:p>
            <a:pPr marL="329565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normally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distributed.</a:t>
            </a:r>
            <a:endParaRPr sz="2200">
              <a:latin typeface="Comic Sans MS"/>
              <a:cs typeface="Comic Sans MS"/>
            </a:endParaRPr>
          </a:p>
          <a:p>
            <a:pPr marL="328930" indent="-316230">
              <a:lnSpc>
                <a:spcPct val="100000"/>
              </a:lnSpc>
              <a:spcBef>
                <a:spcPts val="53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8930" algn="l"/>
              </a:tabLst>
            </a:pPr>
            <a:r>
              <a:rPr sz="2200" dirty="0">
                <a:solidFill>
                  <a:srgbClr val="FF0000"/>
                </a:solidFill>
                <a:latin typeface="Comic Sans MS"/>
                <a:cs typeface="Comic Sans MS"/>
              </a:rPr>
              <a:t>Types</a:t>
            </a:r>
            <a:r>
              <a:rPr sz="2200" spc="-4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FF0000"/>
                </a:solidFill>
                <a:latin typeface="Comic Sans MS"/>
                <a:cs typeface="Comic Sans MS"/>
              </a:rPr>
              <a:t>of</a:t>
            </a:r>
            <a:r>
              <a:rPr sz="2200" spc="-7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FF0000"/>
                </a:solidFill>
                <a:latin typeface="Comic Sans MS"/>
                <a:cs typeface="Comic Sans MS"/>
              </a:rPr>
              <a:t>Parametric</a:t>
            </a:r>
            <a:r>
              <a:rPr sz="2200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omic Sans MS"/>
                <a:cs typeface="Comic Sans MS"/>
              </a:rPr>
              <a:t>test</a:t>
            </a:r>
            <a:endParaRPr sz="22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45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spc="-20" dirty="0">
                <a:latin typeface="Comic Sans MS"/>
                <a:cs typeface="Comic Sans MS"/>
              </a:rPr>
              <a:t>t-</a:t>
            </a:r>
            <a:r>
              <a:rPr sz="1800" spc="-10" dirty="0">
                <a:latin typeface="Comic Sans MS"/>
                <a:cs typeface="Comic Sans MS"/>
              </a:rPr>
              <a:t>test.</a:t>
            </a:r>
            <a:endParaRPr sz="18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spc="-10" dirty="0">
                <a:latin typeface="Comic Sans MS"/>
                <a:cs typeface="Comic Sans MS"/>
              </a:rPr>
              <a:t>z-test.</a:t>
            </a:r>
            <a:endParaRPr sz="18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Analysis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variance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(ANOVA)</a:t>
            </a:r>
            <a:endParaRPr sz="18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Pearson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coefficient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correlation.</a:t>
            </a:r>
            <a:endParaRPr sz="1800">
              <a:latin typeface="Comic Sans MS"/>
              <a:cs typeface="Comic Sans MS"/>
            </a:endParaRPr>
          </a:p>
          <a:p>
            <a:pPr lvl="1">
              <a:lnSpc>
                <a:spcPct val="100000"/>
              </a:lnSpc>
              <a:spcBef>
                <a:spcPts val="1170"/>
              </a:spcBef>
              <a:buClr>
                <a:srgbClr val="000099"/>
              </a:buClr>
              <a:buFont typeface="Wingdings"/>
              <a:buChar char=""/>
            </a:pPr>
            <a:endParaRPr sz="1800">
              <a:latin typeface="Comic Sans MS"/>
              <a:cs typeface="Comic Sans MS"/>
            </a:endParaRPr>
          </a:p>
          <a:p>
            <a:pPr marL="328295" marR="321310" indent="-316230">
              <a:lnSpc>
                <a:spcPct val="100000"/>
              </a:lnSpc>
              <a:buClr>
                <a:srgbClr val="000099"/>
              </a:buClr>
              <a:buSzPct val="93181"/>
              <a:buFont typeface="Wingdings"/>
              <a:buChar char=""/>
              <a:tabLst>
                <a:tab pos="329565" algn="l"/>
              </a:tabLst>
            </a:pPr>
            <a:r>
              <a:rPr sz="2200" spc="-20" dirty="0">
                <a:solidFill>
                  <a:srgbClr val="FF0000"/>
                </a:solidFill>
                <a:latin typeface="Comic Sans MS"/>
                <a:cs typeface="Comic Sans MS"/>
              </a:rPr>
              <a:t>Non-</a:t>
            </a:r>
            <a:r>
              <a:rPr sz="2200" dirty="0">
                <a:solidFill>
                  <a:srgbClr val="FF0000"/>
                </a:solidFill>
                <a:latin typeface="Comic Sans MS"/>
                <a:cs typeface="Comic Sans MS"/>
              </a:rPr>
              <a:t>parametric</a:t>
            </a:r>
            <a:r>
              <a:rPr sz="2200" spc="-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FF0000"/>
                </a:solidFill>
                <a:latin typeface="Comic Sans MS"/>
                <a:cs typeface="Comic Sans MS"/>
              </a:rPr>
              <a:t>tests</a:t>
            </a:r>
            <a:r>
              <a:rPr sz="2200" spc="1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are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20" dirty="0">
                <a:latin typeface="Comic Sans MS"/>
                <a:cs typeface="Comic Sans MS"/>
              </a:rPr>
              <a:t>“distribution-</a:t>
            </a:r>
            <a:r>
              <a:rPr sz="2200" dirty="0">
                <a:latin typeface="Comic Sans MS"/>
                <a:cs typeface="Comic Sans MS"/>
              </a:rPr>
              <a:t>free”</a:t>
            </a:r>
            <a:r>
              <a:rPr sz="2200" spc="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and,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such, 	</a:t>
            </a:r>
            <a:r>
              <a:rPr sz="2200" dirty="0">
                <a:latin typeface="Comic Sans MS"/>
                <a:cs typeface="Comic Sans MS"/>
              </a:rPr>
              <a:t>can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be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used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for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non-</a:t>
            </a:r>
            <a:r>
              <a:rPr sz="2200" dirty="0">
                <a:latin typeface="Comic Sans MS"/>
                <a:cs typeface="Comic Sans MS"/>
              </a:rPr>
              <a:t>Normal </a:t>
            </a:r>
            <a:r>
              <a:rPr sz="2200" spc="-10" dirty="0">
                <a:latin typeface="Comic Sans MS"/>
                <a:cs typeface="Comic Sans MS"/>
              </a:rPr>
              <a:t>variables.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</a:t>
            </a:r>
            <a:r>
              <a:rPr spc="-10" dirty="0"/>
              <a:t>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789" y="861505"/>
            <a:ext cx="4343400" cy="858519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average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score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difference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is:</a:t>
            </a:r>
            <a:endParaRPr sz="22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540"/>
              </a:spcBef>
            </a:pPr>
            <a:r>
              <a:rPr sz="2400" dirty="0">
                <a:latin typeface="STIX Two Math"/>
                <a:cs typeface="STIX Two Math"/>
              </a:rPr>
              <a:t>𝑥</a:t>
            </a:r>
            <a:r>
              <a:rPr sz="2625" baseline="-15873" dirty="0">
                <a:latin typeface="STIX Two Math"/>
                <a:cs typeface="STIX Two Math"/>
              </a:rPr>
              <a:t>𝑑</a:t>
            </a:r>
            <a:r>
              <a:rPr sz="2625" spc="682" baseline="-15873" dirty="0">
                <a:latin typeface="STIX Two Math"/>
                <a:cs typeface="STIX Two Math"/>
              </a:rPr>
              <a:t> </a:t>
            </a:r>
            <a:r>
              <a:rPr sz="2400" spc="-10" dirty="0">
                <a:latin typeface="STIX Two Math"/>
                <a:cs typeface="STIX Two Math"/>
              </a:rPr>
              <a:t>=</a:t>
            </a:r>
            <a:r>
              <a:rPr sz="2200" spc="-10" dirty="0">
                <a:latin typeface="Comic Sans MS"/>
                <a:cs typeface="Comic Sans MS"/>
              </a:rPr>
              <a:t>1.31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49675" y="2058923"/>
            <a:ext cx="294640" cy="20320"/>
          </a:xfrm>
          <a:custGeom>
            <a:avLst/>
            <a:gdLst/>
            <a:ahLst/>
            <a:cxnLst/>
            <a:rect l="l" t="t" r="r" b="b"/>
            <a:pathLst>
              <a:path w="294639" h="20319">
                <a:moveTo>
                  <a:pt x="294132" y="0"/>
                </a:moveTo>
                <a:lnTo>
                  <a:pt x="0" y="0"/>
                </a:lnTo>
                <a:lnTo>
                  <a:pt x="0" y="19812"/>
                </a:lnTo>
                <a:lnTo>
                  <a:pt x="294132" y="19812"/>
                </a:lnTo>
                <a:lnTo>
                  <a:pt x="294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3484" y="2132838"/>
            <a:ext cx="290830" cy="214629"/>
          </a:xfrm>
          <a:custGeom>
            <a:avLst/>
            <a:gdLst/>
            <a:ahLst/>
            <a:cxnLst/>
            <a:rect l="l" t="t" r="r" b="b"/>
            <a:pathLst>
              <a:path w="290829" h="214630">
                <a:moveTo>
                  <a:pt x="155320" y="0"/>
                </a:moveTo>
                <a:lnTo>
                  <a:pt x="127635" y="0"/>
                </a:lnTo>
                <a:lnTo>
                  <a:pt x="74040" y="185420"/>
                </a:lnTo>
                <a:lnTo>
                  <a:pt x="35687" y="101219"/>
                </a:lnTo>
                <a:lnTo>
                  <a:pt x="0" y="117475"/>
                </a:lnTo>
                <a:lnTo>
                  <a:pt x="3301" y="125602"/>
                </a:lnTo>
                <a:lnTo>
                  <a:pt x="21716" y="117475"/>
                </a:lnTo>
                <a:lnTo>
                  <a:pt x="66675" y="214122"/>
                </a:lnTo>
                <a:lnTo>
                  <a:pt x="77215" y="214122"/>
                </a:lnTo>
                <a:lnTo>
                  <a:pt x="135636" y="14477"/>
                </a:lnTo>
                <a:lnTo>
                  <a:pt x="290322" y="14477"/>
                </a:lnTo>
                <a:lnTo>
                  <a:pt x="290322" y="762"/>
                </a:lnTo>
                <a:lnTo>
                  <a:pt x="155320" y="762"/>
                </a:lnTo>
                <a:lnTo>
                  <a:pt x="155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83914" y="2073910"/>
            <a:ext cx="1701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95" dirty="0">
                <a:latin typeface="STIX Two Math"/>
                <a:cs typeface="STIX Two Math"/>
              </a:rPr>
              <a:t>𝑛</a:t>
            </a:r>
            <a:endParaRPr sz="1750">
              <a:latin typeface="STIX Two Math"/>
              <a:cs typeface="STIX Two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789" y="1837690"/>
            <a:ext cx="406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TIX Two Math"/>
                <a:cs typeface="STIX Two Math"/>
              </a:rPr>
              <a:t>𝑆𝑡𝑎𝑛𝑑𝑎𝑟𝑑</a:t>
            </a:r>
            <a:r>
              <a:rPr sz="2400" spc="105" dirty="0">
                <a:latin typeface="STIX Two Math"/>
                <a:cs typeface="STIX Two Math"/>
              </a:rPr>
              <a:t> </a:t>
            </a:r>
            <a:r>
              <a:rPr sz="2400" spc="110" dirty="0">
                <a:latin typeface="STIX Two Math"/>
                <a:cs typeface="STIX Two Math"/>
              </a:rPr>
              <a:t>𝐸𝑟𝑟𝑜𝑟</a:t>
            </a:r>
            <a:r>
              <a:rPr sz="2400" spc="70" dirty="0">
                <a:latin typeface="STIX Two Math"/>
                <a:cs typeface="STIX Two Math"/>
              </a:rPr>
              <a:t> </a:t>
            </a:r>
            <a:r>
              <a:rPr sz="2400" dirty="0">
                <a:latin typeface="STIX Two Math"/>
                <a:cs typeface="STIX Two Math"/>
              </a:rPr>
              <a:t>𝑆𝐸</a:t>
            </a:r>
            <a:r>
              <a:rPr sz="2400" dirty="0">
                <a:latin typeface="Comic Sans MS"/>
                <a:cs typeface="Comic Sans MS"/>
              </a:rPr>
              <a:t>(</a:t>
            </a:r>
            <a:r>
              <a:rPr sz="2400" dirty="0">
                <a:latin typeface="STIX Two Math"/>
                <a:cs typeface="STIX Two Math"/>
              </a:rPr>
              <a:t>𝑑</a:t>
            </a:r>
            <a:r>
              <a:rPr sz="3600" spc="-660" baseline="12731" dirty="0">
                <a:latin typeface="STIX Two Math"/>
                <a:cs typeface="STIX Two Math"/>
              </a:rPr>
              <a:t> </a:t>
            </a:r>
            <a:r>
              <a:rPr sz="2400" spc="125" dirty="0">
                <a:latin typeface="STIX Two Math"/>
                <a:cs typeface="STIX Two Math"/>
              </a:rPr>
              <a:t>)</a:t>
            </a:r>
            <a:r>
              <a:rPr sz="2400" spc="195" dirty="0">
                <a:latin typeface="STIX Two Math"/>
                <a:cs typeface="STIX Two Math"/>
              </a:rPr>
              <a:t> </a:t>
            </a:r>
            <a:r>
              <a:rPr sz="2400" spc="50" dirty="0">
                <a:latin typeface="STIX Two Math"/>
                <a:cs typeface="STIX Two Math"/>
              </a:rPr>
              <a:t>=</a:t>
            </a:r>
            <a:r>
              <a:rPr sz="2400" spc="420" dirty="0">
                <a:latin typeface="STIX Two Math"/>
                <a:cs typeface="STIX Two Math"/>
              </a:rPr>
              <a:t> </a:t>
            </a:r>
            <a:r>
              <a:rPr sz="2625" spc="254" baseline="44444" dirty="0">
                <a:latin typeface="STIX Two Math"/>
                <a:cs typeface="STIX Two Math"/>
              </a:rPr>
              <a:t>𝑠</a:t>
            </a:r>
            <a:r>
              <a:rPr sz="2175" spc="254" baseline="40229" dirty="0">
                <a:latin typeface="STIX Two Math"/>
                <a:cs typeface="STIX Two Math"/>
              </a:rPr>
              <a:t>𝑑</a:t>
            </a:r>
            <a:r>
              <a:rPr sz="2175" spc="284" baseline="40229" dirty="0">
                <a:latin typeface="STIX Two Math"/>
                <a:cs typeface="STIX Two Math"/>
              </a:rPr>
              <a:t>  </a:t>
            </a:r>
            <a:r>
              <a:rPr sz="2000" spc="5" dirty="0">
                <a:latin typeface="STIX Two Math"/>
                <a:cs typeface="STIX Two Math"/>
              </a:rPr>
              <a:t>=</a:t>
            </a:r>
            <a:endParaRPr sz="2000">
              <a:latin typeface="STIX Two Math"/>
              <a:cs typeface="STIX Two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44619" y="2074163"/>
            <a:ext cx="338455" cy="228600"/>
          </a:xfrm>
          <a:custGeom>
            <a:avLst/>
            <a:gdLst/>
            <a:ahLst/>
            <a:cxnLst/>
            <a:rect l="l" t="t" r="r" b="b"/>
            <a:pathLst>
              <a:path w="338454" h="228600">
                <a:moveTo>
                  <a:pt x="338328" y="50292"/>
                </a:moveTo>
                <a:lnTo>
                  <a:pt x="132969" y="50292"/>
                </a:lnTo>
                <a:lnTo>
                  <a:pt x="132969" y="49657"/>
                </a:lnTo>
                <a:lnTo>
                  <a:pt x="109855" y="49657"/>
                </a:lnTo>
                <a:lnTo>
                  <a:pt x="65024" y="204724"/>
                </a:lnTo>
                <a:lnTo>
                  <a:pt x="33020" y="134239"/>
                </a:lnTo>
                <a:lnTo>
                  <a:pt x="3175" y="147828"/>
                </a:lnTo>
                <a:lnTo>
                  <a:pt x="5969" y="154686"/>
                </a:lnTo>
                <a:lnTo>
                  <a:pt x="21336" y="147828"/>
                </a:lnTo>
                <a:lnTo>
                  <a:pt x="58928" y="228600"/>
                </a:lnTo>
                <a:lnTo>
                  <a:pt x="67691" y="228600"/>
                </a:lnTo>
                <a:lnTo>
                  <a:pt x="116586" y="61722"/>
                </a:lnTo>
                <a:lnTo>
                  <a:pt x="121920" y="61722"/>
                </a:lnTo>
                <a:lnTo>
                  <a:pt x="121920" y="62484"/>
                </a:lnTo>
                <a:lnTo>
                  <a:pt x="338328" y="62484"/>
                </a:lnTo>
                <a:lnTo>
                  <a:pt x="338328" y="50292"/>
                </a:lnTo>
                <a:close/>
              </a:path>
              <a:path w="338454" h="228600">
                <a:moveTo>
                  <a:pt x="338328" y="0"/>
                </a:moveTo>
                <a:lnTo>
                  <a:pt x="0" y="0"/>
                </a:lnTo>
                <a:lnTo>
                  <a:pt x="0" y="16764"/>
                </a:lnTo>
                <a:lnTo>
                  <a:pt x="338328" y="16764"/>
                </a:lnTo>
                <a:lnTo>
                  <a:pt x="338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46853" y="1807210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75" dirty="0">
                <a:latin typeface="STIX Two Math"/>
                <a:cs typeface="STIX Two Math"/>
              </a:rPr>
              <a:t>7</a:t>
            </a:r>
            <a:endParaRPr sz="1450">
              <a:latin typeface="STIX Two Math"/>
              <a:cs typeface="STIX Two Math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4554473" y="2084577"/>
            <a:ext cx="24193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100" dirty="0">
                <a:latin typeface="STIX Two Math"/>
                <a:cs typeface="STIX Two Math"/>
              </a:rPr>
              <a:t>16</a:t>
            </a:r>
            <a:endParaRPr sz="1450">
              <a:latin typeface="STIX Two Math"/>
              <a:cs typeface="STIX Two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40985" y="1887982"/>
            <a:ext cx="762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latin typeface="STIX Two Math"/>
                <a:cs typeface="STIX Two Math"/>
              </a:rPr>
              <a:t>=</a:t>
            </a:r>
            <a:r>
              <a:rPr sz="2000" spc="85" dirty="0">
                <a:latin typeface="STIX Two Math"/>
                <a:cs typeface="STIX Two Math"/>
              </a:rPr>
              <a:t> </a:t>
            </a:r>
            <a:r>
              <a:rPr sz="2000" spc="45" dirty="0">
                <a:latin typeface="STIX Two Math"/>
                <a:cs typeface="STIX Two Math"/>
              </a:rPr>
              <a:t>1.75</a:t>
            </a:r>
            <a:endParaRPr sz="2000">
              <a:latin typeface="STIX Two Math"/>
              <a:cs typeface="STIX Two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47620">
              <a:lnSpc>
                <a:spcPct val="120000"/>
              </a:lnSpc>
              <a:spcBef>
                <a:spcPts val="100"/>
              </a:spcBef>
            </a:pPr>
            <a:r>
              <a:rPr dirty="0"/>
              <a:t>t=Average</a:t>
            </a:r>
            <a:r>
              <a:rPr spc="-55" dirty="0"/>
              <a:t> </a:t>
            </a:r>
            <a:r>
              <a:rPr dirty="0"/>
              <a:t>difference/</a:t>
            </a:r>
            <a:r>
              <a:rPr spc="-90" dirty="0"/>
              <a:t> </a:t>
            </a:r>
            <a:r>
              <a:rPr dirty="0"/>
              <a:t>Standard</a:t>
            </a:r>
            <a:r>
              <a:rPr spc="-70" dirty="0"/>
              <a:t> </a:t>
            </a:r>
            <a:r>
              <a:rPr spc="-10" dirty="0"/>
              <a:t>Error </a:t>
            </a:r>
            <a:r>
              <a:rPr dirty="0"/>
              <a:t>t=1.31</a:t>
            </a:r>
            <a:r>
              <a:rPr spc="-10" dirty="0"/>
              <a:t> </a:t>
            </a:r>
            <a:r>
              <a:rPr dirty="0"/>
              <a:t>/</a:t>
            </a:r>
            <a:r>
              <a:rPr spc="-15" dirty="0"/>
              <a:t> </a:t>
            </a:r>
            <a:r>
              <a:rPr dirty="0"/>
              <a:t>1.75</a:t>
            </a:r>
            <a:r>
              <a:rPr spc="-10" dirty="0"/>
              <a:t> </a:t>
            </a:r>
            <a:r>
              <a:rPr dirty="0"/>
              <a:t>=</a:t>
            </a:r>
            <a:r>
              <a:rPr spc="-25" dirty="0"/>
              <a:t> </a:t>
            </a:r>
            <a:r>
              <a:rPr spc="-10" dirty="0"/>
              <a:t>0.750</a:t>
            </a: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pc="-10" dirty="0"/>
          </a:p>
          <a:p>
            <a:pPr marL="12700" marR="5080">
              <a:lnSpc>
                <a:spcPct val="100000"/>
              </a:lnSpc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software</a:t>
            </a:r>
            <a:r>
              <a:rPr spc="-5" dirty="0"/>
              <a:t> </a:t>
            </a:r>
            <a:r>
              <a:rPr dirty="0"/>
              <a:t>shows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i="1" spc="-40" dirty="0">
                <a:latin typeface="Arial"/>
                <a:cs typeface="Arial"/>
              </a:rPr>
              <a:t>p</a:t>
            </a:r>
            <a:r>
              <a:rPr spc="-40" dirty="0"/>
              <a:t>-</a:t>
            </a:r>
            <a:r>
              <a:rPr dirty="0"/>
              <a:t>value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0.4650</a:t>
            </a:r>
            <a:r>
              <a:rPr spc="-50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two-</a:t>
            </a:r>
            <a:r>
              <a:rPr spc="-10" dirty="0"/>
              <a:t>sided test.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</a:t>
            </a:r>
            <a:r>
              <a:rPr spc="-10" dirty="0"/>
              <a:t>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" y="1068146"/>
            <a:ext cx="8232775" cy="2357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5454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t-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one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most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common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hypothesis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tests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in </a:t>
            </a:r>
            <a:r>
              <a:rPr sz="2200" dirty="0">
                <a:latin typeface="Comic Sans MS"/>
                <a:cs typeface="Comic Sans MS"/>
              </a:rPr>
              <a:t>statistics.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t-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determines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either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whether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sample </a:t>
            </a:r>
            <a:r>
              <a:rPr sz="2200" dirty="0">
                <a:latin typeface="Comic Sans MS"/>
                <a:cs typeface="Comic Sans MS"/>
              </a:rPr>
              <a:t>mean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mean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population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differ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or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if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sample </a:t>
            </a:r>
            <a:r>
              <a:rPr sz="2200" dirty="0">
                <a:latin typeface="Comic Sans MS"/>
                <a:cs typeface="Comic Sans MS"/>
              </a:rPr>
              <a:t>means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differ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statistically.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t-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distinguishes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between</a:t>
            </a:r>
            <a:endParaRPr sz="22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50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one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t-</a:t>
            </a:r>
            <a:r>
              <a:rPr sz="1800" spc="-20" dirty="0">
                <a:latin typeface="Comic Sans MS"/>
                <a:cs typeface="Comic Sans MS"/>
              </a:rPr>
              <a:t>test</a:t>
            </a:r>
            <a:endParaRPr sz="18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independent</a:t>
            </a:r>
            <a:r>
              <a:rPr sz="1800" spc="-6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70" dirty="0">
                <a:latin typeface="Comic Sans MS"/>
                <a:cs typeface="Comic Sans MS"/>
              </a:rPr>
              <a:t> </a:t>
            </a:r>
            <a:r>
              <a:rPr sz="1800" spc="-30" dirty="0">
                <a:latin typeface="Comic Sans MS"/>
                <a:cs typeface="Comic Sans MS"/>
              </a:rPr>
              <a:t>t-</a:t>
            </a:r>
            <a:r>
              <a:rPr sz="1800" spc="-20" dirty="0">
                <a:latin typeface="Comic Sans MS"/>
                <a:cs typeface="Comic Sans MS"/>
              </a:rPr>
              <a:t>test</a:t>
            </a:r>
            <a:endParaRPr sz="18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paired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20" dirty="0">
                <a:latin typeface="Comic Sans MS"/>
                <a:cs typeface="Comic Sans MS"/>
              </a:rPr>
              <a:t> test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063" y="3429000"/>
            <a:ext cx="7434072" cy="29687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A1779-C928-D91A-A8B6-63B7674E62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31</a:t>
            </a:fld>
            <a:endParaRPr lang="en-PK"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729" y="791757"/>
            <a:ext cx="8898255" cy="57086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What</a:t>
            </a:r>
            <a:r>
              <a:rPr sz="20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is</a:t>
            </a:r>
            <a:r>
              <a:rPr sz="20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0000FF"/>
                </a:solidFill>
                <a:latin typeface="Comic Sans MS"/>
                <a:cs typeface="Comic Sans MS"/>
              </a:rPr>
              <a:t>one-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20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i="1" spc="13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000" b="1" spc="130" dirty="0">
                <a:solidFill>
                  <a:srgbClr val="0000FF"/>
                </a:solidFill>
                <a:latin typeface="Comic Sans MS"/>
                <a:cs typeface="Comic Sans MS"/>
              </a:rPr>
              <a:t>-</a:t>
            </a:r>
            <a:r>
              <a:rPr sz="2000" b="1" spc="-10" dirty="0">
                <a:solidFill>
                  <a:srgbClr val="0000FF"/>
                </a:solidFill>
                <a:latin typeface="Comic Sans MS"/>
                <a:cs typeface="Comic Sans MS"/>
              </a:rPr>
              <a:t>test?</a:t>
            </a:r>
            <a:endParaRPr sz="2000">
              <a:latin typeface="Comic Sans MS"/>
              <a:cs typeface="Comic Sans MS"/>
            </a:endParaRPr>
          </a:p>
          <a:p>
            <a:pPr marL="12700" marR="304165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10" dirty="0">
                <a:latin typeface="Comic Sans MS"/>
                <a:cs typeface="Comic Sans MS"/>
              </a:rPr>
              <a:t> one-</a:t>
            </a: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1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statistical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hypothesis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determine </a:t>
            </a:r>
            <a:r>
              <a:rPr sz="2000" dirty="0">
                <a:latin typeface="Comic Sans MS"/>
                <a:cs typeface="Comic Sans MS"/>
              </a:rPr>
              <a:t>whether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unknown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population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different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from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specific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value.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400" spc="-10" dirty="0">
                <a:solidFill>
                  <a:srgbClr val="0000FF"/>
                </a:solidFill>
                <a:latin typeface="Comic Sans MS"/>
                <a:cs typeface="Comic Sans MS"/>
              </a:rPr>
              <a:t>Examples</a:t>
            </a:r>
            <a:endParaRPr sz="2400">
              <a:latin typeface="Comic Sans MS"/>
              <a:cs typeface="Comic Sans MS"/>
            </a:endParaRPr>
          </a:p>
          <a:p>
            <a:pPr marL="328295" marR="5080" indent="-316230" algn="just">
              <a:lnSpc>
                <a:spcPct val="100000"/>
              </a:lnSpc>
              <a:spcBef>
                <a:spcPts val="49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average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birth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weight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white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babies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3,410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grams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and 	</a:t>
            </a:r>
            <a:r>
              <a:rPr sz="2000" dirty="0">
                <a:latin typeface="Comic Sans MS"/>
                <a:cs typeface="Comic Sans MS"/>
              </a:rPr>
              <a:t>wish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compare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average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birth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weight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black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babies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to 	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value.</a:t>
            </a:r>
            <a:endParaRPr sz="2000">
              <a:latin typeface="Comic Sans MS"/>
              <a:cs typeface="Comic Sans MS"/>
            </a:endParaRPr>
          </a:p>
          <a:p>
            <a:pPr marL="328295" marR="236220" indent="-316230">
              <a:lnSpc>
                <a:spcPct val="100000"/>
              </a:lnSpc>
              <a:spcBef>
                <a:spcPts val="480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Find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out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whether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health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perception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managers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Canada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differs 	</a:t>
            </a:r>
            <a:r>
              <a:rPr sz="2000" dirty="0">
                <a:latin typeface="Comic Sans MS"/>
                <a:cs typeface="Comic Sans MS"/>
              </a:rPr>
              <a:t>from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that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population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whole.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purpose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ask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50 	</a:t>
            </a:r>
            <a:r>
              <a:rPr sz="2000" dirty="0">
                <a:latin typeface="Comic Sans MS"/>
                <a:cs typeface="Comic Sans MS"/>
              </a:rPr>
              <a:t>managers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about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their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perception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health.</a:t>
            </a:r>
            <a:endParaRPr sz="2000">
              <a:latin typeface="Comic Sans MS"/>
              <a:cs typeface="Comic Sans MS"/>
            </a:endParaRPr>
          </a:p>
          <a:p>
            <a:pPr marL="328295" marR="307340" indent="-316230">
              <a:lnSpc>
                <a:spcPct val="100000"/>
              </a:lnSpc>
              <a:spcBef>
                <a:spcPts val="484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Find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out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screws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company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produces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really weigh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10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grams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on 	</a:t>
            </a:r>
            <a:r>
              <a:rPr sz="2000" dirty="0">
                <a:latin typeface="Comic Sans MS"/>
                <a:cs typeface="Comic Sans MS"/>
              </a:rPr>
              <a:t>average. To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this,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weigh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50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screws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compare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actual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weight 	</a:t>
            </a:r>
            <a:r>
              <a:rPr sz="2000" dirty="0">
                <a:latin typeface="Comic Sans MS"/>
                <a:cs typeface="Comic Sans MS"/>
              </a:rPr>
              <a:t>with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weight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they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should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have (10</a:t>
            </a:r>
            <a:r>
              <a:rPr sz="2000" spc="-10" dirty="0">
                <a:latin typeface="Comic Sans MS"/>
                <a:cs typeface="Comic Sans MS"/>
              </a:rPr>
              <a:t> grams).</a:t>
            </a:r>
            <a:endParaRPr sz="2000">
              <a:latin typeface="Comic Sans MS"/>
              <a:cs typeface="Comic Sans MS"/>
            </a:endParaRPr>
          </a:p>
          <a:p>
            <a:pPr marL="328295" marR="186690" indent="-316230">
              <a:lnSpc>
                <a:spcPct val="100000"/>
              </a:lnSpc>
              <a:spcBef>
                <a:spcPts val="480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pharmaceutical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company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promises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its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new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drug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lowers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blood 	</a:t>
            </a:r>
            <a:r>
              <a:rPr sz="2000" dirty="0">
                <a:latin typeface="Comic Sans MS"/>
                <a:cs typeface="Comic Sans MS"/>
              </a:rPr>
              <a:t>pressure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by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10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mmHg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week.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find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out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correct.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Compare 	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observed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reduction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blood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pressure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75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subjects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with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the 	</a:t>
            </a:r>
            <a:r>
              <a:rPr sz="2000" dirty="0">
                <a:latin typeface="Comic Sans MS"/>
                <a:cs typeface="Comic Sans MS"/>
              </a:rPr>
              <a:t>expected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reduction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10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mmHg.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59321-09C9-8ED3-0DC8-BE6263F5C7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32</a:t>
            </a:fld>
            <a:endParaRPr lang="en-PK"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4" y="2709672"/>
            <a:ext cx="8836152" cy="36713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256" y="1068146"/>
            <a:ext cx="848360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10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one</a:t>
            </a:r>
            <a:r>
              <a:rPr sz="2000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2000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20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r>
              <a:rPr sz="2000" dirty="0">
                <a:latin typeface="Comic Sans MS"/>
                <a:cs typeface="Comic Sans MS"/>
              </a:rPr>
              <a:t>,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also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referred</a:t>
            </a:r>
            <a:r>
              <a:rPr sz="2000" spc="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single sample</a:t>
            </a:r>
            <a:r>
              <a:rPr sz="2000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20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r>
              <a:rPr sz="2000" dirty="0">
                <a:latin typeface="Comic Sans MS"/>
                <a:cs typeface="Comic Sans MS"/>
              </a:rPr>
              <a:t>,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50" dirty="0">
                <a:latin typeface="Comic Sans MS"/>
                <a:cs typeface="Comic Sans MS"/>
              </a:rPr>
              <a:t>a 	</a:t>
            </a:r>
            <a:r>
              <a:rPr sz="2000" dirty="0">
                <a:latin typeface="Comic Sans MS"/>
                <a:cs typeface="Comic Sans MS"/>
              </a:rPr>
              <a:t>statistical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hypothesis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determine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whether</a:t>
            </a:r>
            <a:r>
              <a:rPr sz="2000" b="1" spc="-5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the</a:t>
            </a:r>
            <a:r>
              <a:rPr sz="2000" b="1" spc="-55" dirty="0">
                <a:latin typeface="Comic Sans MS"/>
                <a:cs typeface="Comic Sans MS"/>
              </a:rPr>
              <a:t> </a:t>
            </a:r>
            <a:r>
              <a:rPr sz="2000" b="1" spc="-20" dirty="0">
                <a:latin typeface="Comic Sans MS"/>
                <a:cs typeface="Comic Sans MS"/>
              </a:rPr>
              <a:t>mean 	</a:t>
            </a:r>
            <a:r>
              <a:rPr sz="2000" b="1" dirty="0">
                <a:latin typeface="Comic Sans MS"/>
                <a:cs typeface="Comic Sans MS"/>
              </a:rPr>
              <a:t>calculated</a:t>
            </a:r>
            <a:r>
              <a:rPr sz="2000" b="1" spc="-5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from</a:t>
            </a:r>
            <a:r>
              <a:rPr sz="2000" b="1" spc="-4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sample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data</a:t>
            </a:r>
            <a:r>
              <a:rPr sz="2000" b="1" spc="-2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collected</a:t>
            </a:r>
            <a:r>
              <a:rPr sz="2000" b="1" spc="-5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from</a:t>
            </a:r>
            <a:r>
              <a:rPr sz="2000" b="1" spc="-4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a</a:t>
            </a:r>
            <a:r>
              <a:rPr sz="2000" b="1" spc="-1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single</a:t>
            </a:r>
            <a:r>
              <a:rPr sz="2000" b="1" spc="-3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group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spc="-25" dirty="0">
                <a:latin typeface="Comic Sans MS"/>
                <a:cs typeface="Comic Sans MS"/>
              </a:rPr>
              <a:t>is 	</a:t>
            </a:r>
            <a:r>
              <a:rPr sz="2000" b="1" dirty="0">
                <a:latin typeface="Comic Sans MS"/>
                <a:cs typeface="Comic Sans MS"/>
              </a:rPr>
              <a:t>different</a:t>
            </a:r>
            <a:r>
              <a:rPr sz="2000" b="1" spc="-6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from</a:t>
            </a:r>
            <a:r>
              <a:rPr sz="2000" b="1" spc="-4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a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designated</a:t>
            </a:r>
            <a:r>
              <a:rPr sz="2000" b="1" spc="-40" dirty="0">
                <a:latin typeface="Comic Sans MS"/>
                <a:cs typeface="Comic Sans MS"/>
              </a:rPr>
              <a:t> </a:t>
            </a:r>
            <a:r>
              <a:rPr sz="2000" b="1" spc="-10" dirty="0">
                <a:latin typeface="Comic Sans MS"/>
                <a:cs typeface="Comic Sans MS"/>
              </a:rPr>
              <a:t>value</a:t>
            </a:r>
            <a:r>
              <a:rPr sz="2000" b="1" spc="-2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specified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by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researcher.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8DE01-A5A3-35F5-8956-B0FBDB307E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33</a:t>
            </a:fld>
            <a:endParaRPr lang="en-PK"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323" y="1069670"/>
            <a:ext cx="381889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If</a:t>
            </a:r>
            <a:r>
              <a:rPr sz="1800" spc="465" dirty="0">
                <a:latin typeface="Comic Sans MS"/>
                <a:cs typeface="Comic Sans MS"/>
              </a:rPr>
              <a:t>  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465" dirty="0">
                <a:latin typeface="Comic Sans MS"/>
                <a:cs typeface="Comic Sans MS"/>
              </a:rPr>
              <a:t>   </a:t>
            </a:r>
            <a:r>
              <a:rPr sz="1800" dirty="0">
                <a:latin typeface="Comic Sans MS"/>
                <a:cs typeface="Comic Sans MS"/>
              </a:rPr>
              <a:t>population</a:t>
            </a:r>
            <a:r>
              <a:rPr sz="1800" spc="470" dirty="0">
                <a:latin typeface="Comic Sans MS"/>
                <a:cs typeface="Comic Sans MS"/>
              </a:rPr>
              <a:t>   </a:t>
            </a:r>
            <a:r>
              <a:rPr sz="1800" spc="-10" dirty="0">
                <a:latin typeface="Comic Sans MS"/>
                <a:cs typeface="Comic Sans MS"/>
              </a:rPr>
              <a:t>standard </a:t>
            </a:r>
            <a:r>
              <a:rPr sz="1800" dirty="0">
                <a:latin typeface="Comic Sans MS"/>
                <a:cs typeface="Comic Sans MS"/>
              </a:rPr>
              <a:t>deviation</a:t>
            </a:r>
            <a:r>
              <a:rPr sz="1800" spc="-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10" dirty="0">
                <a:latin typeface="Comic Sans MS"/>
                <a:cs typeface="Comic Sans MS"/>
              </a:rPr>
              <a:t>  </a:t>
            </a:r>
            <a:r>
              <a:rPr sz="1800" b="1" dirty="0">
                <a:latin typeface="Comic Sans MS"/>
                <a:cs typeface="Comic Sans MS"/>
              </a:rPr>
              <a:t>unknown</a:t>
            </a:r>
            <a:r>
              <a:rPr sz="1800" dirty="0">
                <a:latin typeface="Comic Sans MS"/>
                <a:cs typeface="Comic Sans MS"/>
              </a:rPr>
              <a:t>,</a:t>
            </a:r>
            <a:r>
              <a:rPr sz="1800" spc="-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Then</a:t>
            </a:r>
            <a:r>
              <a:rPr sz="1800" spc="-1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use  </a:t>
            </a:r>
            <a:r>
              <a:rPr sz="1800" spc="-50" dirty="0">
                <a:latin typeface="Comic Sans MS"/>
                <a:cs typeface="Comic Sans MS"/>
              </a:rPr>
              <a:t>a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9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deviation</a:t>
            </a:r>
            <a:r>
              <a:rPr sz="1800" spc="9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that</a:t>
            </a:r>
            <a:r>
              <a:rPr sz="1800" spc="9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will </a:t>
            </a:r>
            <a:r>
              <a:rPr sz="1800" dirty="0">
                <a:latin typeface="Comic Sans MS"/>
                <a:cs typeface="Comic Sans MS"/>
              </a:rPr>
              <a:t>be</a:t>
            </a:r>
            <a:r>
              <a:rPr sz="1800" spc="7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close</a:t>
            </a:r>
            <a:r>
              <a:rPr sz="1800" spc="7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enough</a:t>
            </a:r>
            <a:r>
              <a:rPr sz="1800" spc="7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7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80" dirty="0">
                <a:latin typeface="Comic Sans MS"/>
                <a:cs typeface="Comic Sans MS"/>
              </a:rPr>
              <a:t>  </a:t>
            </a:r>
            <a:r>
              <a:rPr sz="1800" spc="-10" dirty="0">
                <a:latin typeface="Comic Sans MS"/>
                <a:cs typeface="Comic Sans MS"/>
              </a:rPr>
              <a:t>unknown </a:t>
            </a:r>
            <a:r>
              <a:rPr sz="1800" dirty="0">
                <a:latin typeface="Comic Sans MS"/>
                <a:cs typeface="Comic Sans MS"/>
              </a:rPr>
              <a:t>population</a:t>
            </a:r>
            <a:r>
              <a:rPr sz="1800" spc="37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37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deviation.</a:t>
            </a:r>
            <a:r>
              <a:rPr sz="1800" spc="36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But </a:t>
            </a:r>
            <a:r>
              <a:rPr sz="1800" dirty="0">
                <a:latin typeface="Comic Sans MS"/>
                <a:cs typeface="Comic Sans MS"/>
              </a:rPr>
              <a:t>this</a:t>
            </a:r>
            <a:r>
              <a:rPr sz="1800" spc="39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will</a:t>
            </a:r>
            <a:r>
              <a:rPr sz="1800" spc="40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also</a:t>
            </a:r>
            <a:r>
              <a:rPr sz="1800" spc="39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cause</a:t>
            </a:r>
            <a:r>
              <a:rPr sz="1800" spc="40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us</a:t>
            </a:r>
            <a:r>
              <a:rPr sz="1800" spc="409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40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have</a:t>
            </a:r>
            <a:r>
              <a:rPr sz="1800" spc="409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to </a:t>
            </a:r>
            <a:r>
              <a:rPr sz="1800" b="1" dirty="0">
                <a:latin typeface="Comic Sans MS"/>
                <a:cs typeface="Comic Sans MS"/>
              </a:rPr>
              <a:t>use</a:t>
            </a:r>
            <a:r>
              <a:rPr sz="1800" b="1" spc="20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a</a:t>
            </a:r>
            <a:r>
              <a:rPr sz="1800" b="1" spc="200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t-</a:t>
            </a:r>
            <a:r>
              <a:rPr sz="1800" b="1" dirty="0">
                <a:latin typeface="Comic Sans MS"/>
                <a:cs typeface="Comic Sans MS"/>
              </a:rPr>
              <a:t>distribution</a:t>
            </a:r>
            <a:r>
              <a:rPr sz="1800" b="1" spc="21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instead</a:t>
            </a:r>
            <a:r>
              <a:rPr sz="1800" b="1" spc="20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of</a:t>
            </a:r>
            <a:r>
              <a:rPr sz="1800" b="1" spc="200" dirty="0">
                <a:latin typeface="Comic Sans MS"/>
                <a:cs typeface="Comic Sans MS"/>
              </a:rPr>
              <a:t> </a:t>
            </a:r>
            <a:r>
              <a:rPr sz="1800" b="1" spc="-50" dirty="0">
                <a:latin typeface="Comic Sans MS"/>
                <a:cs typeface="Comic Sans MS"/>
              </a:rPr>
              <a:t>a </a:t>
            </a:r>
            <a:r>
              <a:rPr sz="1800" b="1" dirty="0">
                <a:latin typeface="Comic Sans MS"/>
                <a:cs typeface="Comic Sans MS"/>
              </a:rPr>
              <a:t>normal</a:t>
            </a:r>
            <a:r>
              <a:rPr sz="1800" b="1" spc="-60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distribution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323" y="3978402"/>
            <a:ext cx="38188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Our</a:t>
            </a:r>
            <a:r>
              <a:rPr sz="1800" spc="17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1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statistic</a:t>
            </a:r>
            <a:r>
              <a:rPr sz="1800" spc="1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will</a:t>
            </a:r>
            <a:r>
              <a:rPr sz="1800" spc="16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17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t-</a:t>
            </a:r>
            <a:r>
              <a:rPr sz="1800" spc="-10" dirty="0">
                <a:latin typeface="Comic Sans MS"/>
                <a:cs typeface="Comic Sans MS"/>
              </a:rPr>
              <a:t>value </a:t>
            </a:r>
            <a:r>
              <a:rPr sz="1800" dirty="0">
                <a:latin typeface="Comic Sans MS"/>
                <a:cs typeface="Comic Sans MS"/>
              </a:rPr>
              <a:t>rather</a:t>
            </a:r>
            <a:r>
              <a:rPr sz="1800" spc="320" dirty="0">
                <a:latin typeface="Comic Sans MS"/>
                <a:cs typeface="Comic Sans MS"/>
              </a:rPr>
              <a:t>   </a:t>
            </a:r>
            <a:r>
              <a:rPr sz="1800" dirty="0">
                <a:latin typeface="Comic Sans MS"/>
                <a:cs typeface="Comic Sans MS"/>
              </a:rPr>
              <a:t>than</a:t>
            </a:r>
            <a:r>
              <a:rPr sz="1800" spc="315" dirty="0">
                <a:latin typeface="Comic Sans MS"/>
                <a:cs typeface="Comic Sans MS"/>
              </a:rPr>
              <a:t>  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320" dirty="0">
                <a:latin typeface="Comic Sans MS"/>
                <a:cs typeface="Comic Sans MS"/>
              </a:rPr>
              <a:t>   </a:t>
            </a:r>
            <a:r>
              <a:rPr sz="1800" spc="-10" dirty="0">
                <a:latin typeface="Comic Sans MS"/>
                <a:cs typeface="Comic Sans MS"/>
              </a:rPr>
              <a:t>z-</a:t>
            </a:r>
            <a:r>
              <a:rPr sz="1800" dirty="0">
                <a:latin typeface="Comic Sans MS"/>
                <a:cs typeface="Comic Sans MS"/>
              </a:rPr>
              <a:t>value.</a:t>
            </a:r>
            <a:r>
              <a:rPr sz="1800" spc="315" dirty="0">
                <a:latin typeface="Comic Sans MS"/>
                <a:cs typeface="Comic Sans MS"/>
              </a:rPr>
              <a:t>   </a:t>
            </a:r>
            <a:r>
              <a:rPr sz="1800" spc="-25" dirty="0">
                <a:latin typeface="Comic Sans MS"/>
                <a:cs typeface="Comic Sans MS"/>
              </a:rPr>
              <a:t>But </a:t>
            </a:r>
            <a:r>
              <a:rPr sz="1800" dirty="0">
                <a:latin typeface="Comic Sans MS"/>
                <a:cs typeface="Comic Sans MS"/>
              </a:rPr>
              <a:t>thankfully,</a:t>
            </a:r>
            <a:r>
              <a:rPr sz="1800" spc="9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how</a:t>
            </a:r>
            <a:r>
              <a:rPr sz="1800" spc="1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</a:t>
            </a:r>
            <a:r>
              <a:rPr sz="1800" spc="10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find</a:t>
            </a:r>
            <a:r>
              <a:rPr sz="1800" spc="10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our</a:t>
            </a:r>
            <a:r>
              <a:rPr sz="1800" spc="9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p-</a:t>
            </a:r>
            <a:r>
              <a:rPr sz="1800" spc="-20" dirty="0">
                <a:latin typeface="Comic Sans MS"/>
                <a:cs typeface="Comic Sans MS"/>
              </a:rPr>
              <a:t>value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10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draw</a:t>
            </a:r>
            <a:r>
              <a:rPr sz="1800" spc="10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our</a:t>
            </a:r>
            <a:r>
              <a:rPr sz="1800" spc="1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final</a:t>
            </a:r>
            <a:r>
              <a:rPr sz="1800" spc="9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inference</a:t>
            </a:r>
            <a:r>
              <a:rPr sz="1800" spc="10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10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same</a:t>
            </a:r>
            <a:r>
              <a:rPr sz="1800" spc="1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as</a:t>
            </a:r>
            <a:r>
              <a:rPr sz="1800" spc="1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114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hypothesis</a:t>
            </a:r>
            <a:r>
              <a:rPr sz="1800" spc="1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testing</a:t>
            </a:r>
            <a:r>
              <a:rPr sz="1800" spc="12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for </a:t>
            </a:r>
            <a:r>
              <a:rPr sz="1800" spc="-10" dirty="0">
                <a:latin typeface="Comic Sans MS"/>
                <a:cs typeface="Comic Sans MS"/>
              </a:rPr>
              <a:t>proportions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1012" y="2720530"/>
            <a:ext cx="4556000" cy="34426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817" y="1027740"/>
            <a:ext cx="2828468" cy="132937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913F4-25A5-D3FE-A717-CF02C46C53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34</a:t>
            </a:fld>
            <a:endParaRPr lang="en-PK"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</a:t>
            </a:r>
            <a:r>
              <a:rPr spc="-15" dirty="0"/>
              <a:t> </a:t>
            </a:r>
            <a:r>
              <a:rPr dirty="0"/>
              <a:t>Sample</a:t>
            </a:r>
            <a:r>
              <a:rPr spc="-5" dirty="0"/>
              <a:t> </a:t>
            </a:r>
            <a:r>
              <a:rPr dirty="0"/>
              <a:t>T</a:t>
            </a:r>
            <a:r>
              <a:rPr spc="-5" dirty="0"/>
              <a:t> </a:t>
            </a:r>
            <a:r>
              <a:rPr dirty="0"/>
              <a:t>Test</a:t>
            </a:r>
            <a:r>
              <a:rPr spc="10" dirty="0"/>
              <a:t> </a:t>
            </a:r>
            <a:r>
              <a:rPr dirty="0"/>
              <a:t>using</a:t>
            </a:r>
            <a:r>
              <a:rPr spc="-5" dirty="0"/>
              <a:t> </a:t>
            </a:r>
            <a:r>
              <a:rPr dirty="0"/>
              <a:t>P</a:t>
            </a:r>
            <a:r>
              <a:rPr spc="-5" dirty="0"/>
              <a:t> </a:t>
            </a:r>
            <a:r>
              <a:rPr spc="-10" dirty="0"/>
              <a:t>Value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3400" y="1066800"/>
            <a:ext cx="7656830" cy="1704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00FF"/>
                </a:solidFill>
              </a:rPr>
              <a:t>Example:</a:t>
            </a:r>
            <a:r>
              <a:rPr spc="-20" dirty="0">
                <a:solidFill>
                  <a:srgbClr val="0000FF"/>
                </a:solidFill>
              </a:rPr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dirty="0"/>
              <a:t>small</a:t>
            </a:r>
            <a:r>
              <a:rPr spc="-30" dirty="0"/>
              <a:t> </a:t>
            </a:r>
            <a:r>
              <a:rPr dirty="0"/>
              <a:t>company</a:t>
            </a:r>
            <a:r>
              <a:rPr spc="-30" dirty="0"/>
              <a:t> </a:t>
            </a:r>
            <a:r>
              <a:rPr dirty="0"/>
              <a:t>wants</a:t>
            </a:r>
            <a:r>
              <a:rPr spc="-4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test</a:t>
            </a:r>
            <a:r>
              <a:rPr spc="-3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claim</a:t>
            </a:r>
            <a:r>
              <a:rPr spc="-35" dirty="0"/>
              <a:t> </a:t>
            </a:r>
            <a:r>
              <a:rPr dirty="0"/>
              <a:t>that</a:t>
            </a:r>
            <a:r>
              <a:rPr spc="-40" dirty="0"/>
              <a:t> </a:t>
            </a:r>
            <a:r>
              <a:rPr spc="-10" dirty="0"/>
              <a:t>their </a:t>
            </a:r>
            <a:r>
              <a:rPr dirty="0"/>
              <a:t>manufactured</a:t>
            </a:r>
            <a:r>
              <a:rPr spc="-40" dirty="0"/>
              <a:t> </a:t>
            </a:r>
            <a:r>
              <a:rPr dirty="0"/>
              <a:t>bulbs</a:t>
            </a:r>
            <a:r>
              <a:rPr spc="-45" dirty="0"/>
              <a:t> </a:t>
            </a:r>
            <a:r>
              <a:rPr dirty="0"/>
              <a:t>last</a:t>
            </a:r>
            <a:r>
              <a:rPr spc="-40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dirty="0"/>
              <a:t>than</a:t>
            </a:r>
            <a:r>
              <a:rPr spc="-65" dirty="0"/>
              <a:t> </a:t>
            </a:r>
            <a:r>
              <a:rPr dirty="0"/>
              <a:t>40</a:t>
            </a:r>
            <a:r>
              <a:rPr spc="-55" dirty="0"/>
              <a:t> </a:t>
            </a:r>
            <a:r>
              <a:rPr dirty="0"/>
              <a:t>hours.</a:t>
            </a:r>
            <a:r>
              <a:rPr spc="-25" dirty="0"/>
              <a:t> </a:t>
            </a:r>
            <a:r>
              <a:rPr dirty="0"/>
              <a:t>Using</a:t>
            </a:r>
            <a:r>
              <a:rPr spc="-45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10" dirty="0"/>
              <a:t>simple </a:t>
            </a:r>
            <a:r>
              <a:rPr dirty="0"/>
              <a:t>random</a:t>
            </a:r>
            <a:r>
              <a:rPr spc="-25" dirty="0"/>
              <a:t> </a:t>
            </a:r>
            <a:r>
              <a:rPr dirty="0"/>
              <a:t>sample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15</a:t>
            </a:r>
            <a:r>
              <a:rPr spc="-40" dirty="0"/>
              <a:t> </a:t>
            </a:r>
            <a:r>
              <a:rPr dirty="0"/>
              <a:t>bulbs</a:t>
            </a:r>
            <a:r>
              <a:rPr spc="-40" dirty="0"/>
              <a:t> </a:t>
            </a:r>
            <a:r>
              <a:rPr dirty="0"/>
              <a:t>yielded</a:t>
            </a:r>
            <a:r>
              <a:rPr spc="-3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mean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44.9</a:t>
            </a:r>
            <a:r>
              <a:rPr spc="-45" dirty="0"/>
              <a:t> </a:t>
            </a:r>
            <a:r>
              <a:rPr dirty="0"/>
              <a:t>hours,</a:t>
            </a:r>
            <a:r>
              <a:rPr spc="-10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spc="-50" dirty="0"/>
              <a:t>a </a:t>
            </a:r>
            <a:r>
              <a:rPr dirty="0"/>
              <a:t>standard</a:t>
            </a:r>
            <a:r>
              <a:rPr spc="-35" dirty="0"/>
              <a:t> </a:t>
            </a:r>
            <a:r>
              <a:rPr dirty="0"/>
              <a:t>deviation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8.9</a:t>
            </a:r>
            <a:r>
              <a:rPr spc="-60" dirty="0"/>
              <a:t> </a:t>
            </a:r>
            <a:r>
              <a:rPr dirty="0"/>
              <a:t>hours.</a:t>
            </a:r>
            <a:r>
              <a:rPr spc="-20" dirty="0"/>
              <a:t> </a:t>
            </a:r>
            <a:r>
              <a:rPr dirty="0"/>
              <a:t>Test</a:t>
            </a:r>
            <a:r>
              <a:rPr spc="-35" dirty="0"/>
              <a:t> </a:t>
            </a:r>
            <a:r>
              <a:rPr dirty="0"/>
              <a:t>this</a:t>
            </a:r>
            <a:r>
              <a:rPr spc="-45" dirty="0"/>
              <a:t> </a:t>
            </a:r>
            <a:r>
              <a:rPr dirty="0"/>
              <a:t>claim</a:t>
            </a:r>
            <a:r>
              <a:rPr spc="-50" dirty="0"/>
              <a:t> </a:t>
            </a:r>
            <a:r>
              <a:rPr dirty="0"/>
              <a:t>using</a:t>
            </a:r>
            <a:r>
              <a:rPr spc="-45" dirty="0"/>
              <a:t> </a:t>
            </a:r>
            <a:r>
              <a:rPr spc="-50" dirty="0"/>
              <a:t>a </a:t>
            </a:r>
            <a:r>
              <a:rPr dirty="0"/>
              <a:t>significance</a:t>
            </a:r>
            <a:r>
              <a:rPr spc="-35" dirty="0"/>
              <a:t> </a:t>
            </a:r>
            <a:r>
              <a:rPr dirty="0"/>
              <a:t>level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0" dirty="0"/>
              <a:t>0.05.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3C3FB-2167-3E2C-FE8D-59FCBBDE1A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35</a:t>
            </a:fld>
            <a:endParaRPr lang="en-PK"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78607"/>
            <a:ext cx="9144000" cy="4235450"/>
            <a:chOff x="0" y="2578607"/>
            <a:chExt cx="9144000" cy="423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78607"/>
              <a:ext cx="5234939" cy="35493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200" y="5725668"/>
              <a:ext cx="4876800" cy="72085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</a:t>
            </a:r>
            <a:r>
              <a:rPr spc="-10" dirty="0"/>
              <a:t> </a:t>
            </a:r>
            <a:r>
              <a:rPr dirty="0"/>
              <a:t>Sample</a:t>
            </a:r>
            <a:r>
              <a:rPr spc="-10" dirty="0"/>
              <a:t> </a:t>
            </a:r>
            <a:r>
              <a:rPr dirty="0"/>
              <a:t>T</a:t>
            </a:r>
            <a:r>
              <a:rPr spc="-45" dirty="0"/>
              <a:t> </a:t>
            </a:r>
            <a:r>
              <a:rPr dirty="0"/>
              <a:t>Test</a:t>
            </a:r>
            <a:r>
              <a:rPr spc="5" dirty="0"/>
              <a:t> </a:t>
            </a:r>
            <a:r>
              <a:rPr dirty="0"/>
              <a:t>using</a:t>
            </a:r>
            <a:r>
              <a:rPr spc="-10" dirty="0"/>
              <a:t> </a:t>
            </a:r>
            <a:r>
              <a:rPr dirty="0"/>
              <a:t>P</a:t>
            </a:r>
            <a:r>
              <a:rPr spc="-10" dirty="0"/>
              <a:t> Value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928243"/>
            <a:ext cx="888492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Example:</a:t>
            </a:r>
            <a:r>
              <a:rPr sz="20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small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company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wants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claim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their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manufactured </a:t>
            </a:r>
            <a:r>
              <a:rPr sz="2000" dirty="0">
                <a:latin typeface="Comic Sans MS"/>
                <a:cs typeface="Comic Sans MS"/>
              </a:rPr>
              <a:t>bulbs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last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more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than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40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hours.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Using a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simple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random sample of</a:t>
            </a:r>
            <a:r>
              <a:rPr sz="2000" spc="-9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15</a:t>
            </a:r>
            <a:r>
              <a:rPr sz="2000" spc="-10" dirty="0">
                <a:latin typeface="Comic Sans MS"/>
                <a:cs typeface="Comic Sans MS"/>
              </a:rPr>
              <a:t> bulbs </a:t>
            </a:r>
            <a:r>
              <a:rPr sz="2000" dirty="0">
                <a:latin typeface="Comic Sans MS"/>
                <a:cs typeface="Comic Sans MS"/>
              </a:rPr>
              <a:t>yielded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44.9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hours,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with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standard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deviation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8.9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hours.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Test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claim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using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significance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level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0.05.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7995" y="3713988"/>
            <a:ext cx="3251476" cy="182575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2CCBC9-CB0D-A83B-5A15-16EAB722A7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36</a:t>
            </a:fld>
            <a:endParaRPr lang="en-PK"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" y="1068146"/>
            <a:ext cx="8317230" cy="2037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 algn="just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5454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Example:</a:t>
            </a:r>
            <a:r>
              <a:rPr sz="2200" spc="6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Ali</a:t>
            </a:r>
            <a:r>
              <a:rPr sz="2200" spc="50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collect</a:t>
            </a:r>
            <a:r>
              <a:rPr sz="2200" spc="5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tomato's</a:t>
            </a:r>
            <a:r>
              <a:rPr sz="2200" spc="5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60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50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produced</a:t>
            </a:r>
            <a:r>
              <a:rPr sz="2200" spc="5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from</a:t>
            </a:r>
            <a:r>
              <a:rPr sz="2200" spc="60" dirty="0">
                <a:latin typeface="Comic Sans MS"/>
                <a:cs typeface="Comic Sans MS"/>
              </a:rPr>
              <a:t>  </a:t>
            </a:r>
            <a:r>
              <a:rPr sz="2200" spc="-25" dirty="0">
                <a:latin typeface="Comic Sans MS"/>
                <a:cs typeface="Comic Sans MS"/>
              </a:rPr>
              <a:t>12 </a:t>
            </a:r>
            <a:r>
              <a:rPr sz="2200" dirty="0">
                <a:latin typeface="Comic Sans MS"/>
                <a:cs typeface="Comic Sans MS"/>
              </a:rPr>
              <a:t>different</a:t>
            </a:r>
            <a:r>
              <a:rPr sz="2200" spc="4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farmhouses.</a:t>
            </a:r>
            <a:r>
              <a:rPr sz="2200" spc="48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Ali</a:t>
            </a:r>
            <a:r>
              <a:rPr sz="2200" spc="4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know</a:t>
            </a:r>
            <a:r>
              <a:rPr sz="2200" spc="4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459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47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standard</a:t>
            </a:r>
            <a:r>
              <a:rPr sz="2200" spc="47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tomato </a:t>
            </a:r>
            <a:r>
              <a:rPr sz="2200" dirty="0">
                <a:latin typeface="Comic Sans MS"/>
                <a:cs typeface="Comic Sans MS"/>
              </a:rPr>
              <a:t>yield</a:t>
            </a:r>
            <a:r>
              <a:rPr sz="2200" spc="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for</a:t>
            </a:r>
            <a:r>
              <a:rPr sz="2200" spc="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given</a:t>
            </a:r>
            <a:r>
              <a:rPr sz="2200" spc="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variety</a:t>
            </a:r>
            <a:r>
              <a:rPr sz="2200" spc="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µ=20.</a:t>
            </a:r>
            <a:r>
              <a:rPr sz="2200" spc="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x</a:t>
            </a:r>
            <a:r>
              <a:rPr sz="2200" spc="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=</a:t>
            </a:r>
            <a:r>
              <a:rPr sz="2200" spc="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[21.5,</a:t>
            </a:r>
            <a:r>
              <a:rPr sz="2200" spc="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24.5,</a:t>
            </a:r>
            <a:r>
              <a:rPr sz="2200" spc="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18.5,</a:t>
            </a:r>
            <a:r>
              <a:rPr sz="2200" spc="2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17.2,</a:t>
            </a:r>
            <a:endParaRPr sz="2200">
              <a:latin typeface="Comic Sans MS"/>
              <a:cs typeface="Comic Sans MS"/>
            </a:endParaRPr>
          </a:p>
          <a:p>
            <a:pPr marL="329565">
              <a:lnSpc>
                <a:spcPct val="100000"/>
              </a:lnSpc>
              <a:spcBef>
                <a:spcPts val="5"/>
              </a:spcBef>
              <a:tabLst>
                <a:tab pos="1115695" algn="l"/>
                <a:tab pos="1943735" algn="l"/>
                <a:tab pos="2729865" algn="l"/>
                <a:tab pos="3557904" algn="l"/>
                <a:tab pos="4344035" algn="l"/>
                <a:tab pos="5083810" algn="l"/>
                <a:tab pos="5869940" algn="l"/>
                <a:tab pos="6682105" algn="l"/>
                <a:tab pos="7462520" algn="l"/>
                <a:tab pos="7856220" algn="l"/>
              </a:tabLst>
            </a:pPr>
            <a:r>
              <a:rPr sz="2200" spc="-10" dirty="0">
                <a:latin typeface="Comic Sans MS"/>
                <a:cs typeface="Comic Sans MS"/>
              </a:rPr>
              <a:t>14.5,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20" dirty="0">
                <a:latin typeface="Comic Sans MS"/>
                <a:cs typeface="Comic Sans MS"/>
              </a:rPr>
              <a:t>23.2,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20" dirty="0">
                <a:latin typeface="Comic Sans MS"/>
                <a:cs typeface="Comic Sans MS"/>
              </a:rPr>
              <a:t>22.1,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20" dirty="0">
                <a:latin typeface="Comic Sans MS"/>
                <a:cs typeface="Comic Sans MS"/>
              </a:rPr>
              <a:t>20.5,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19.4,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18.1,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24.1,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18.5]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20" dirty="0">
                <a:latin typeface="Comic Sans MS"/>
                <a:cs typeface="Comic Sans MS"/>
              </a:rPr>
              <a:t>Test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25" dirty="0">
                <a:latin typeface="Comic Sans MS"/>
                <a:cs typeface="Comic Sans MS"/>
              </a:rPr>
              <a:t>if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25" dirty="0">
                <a:latin typeface="Comic Sans MS"/>
                <a:cs typeface="Comic Sans MS"/>
              </a:rPr>
              <a:t>the</a:t>
            </a:r>
            <a:endParaRPr sz="2200">
              <a:latin typeface="Comic Sans MS"/>
              <a:cs typeface="Comic Sans MS"/>
            </a:endParaRPr>
          </a:p>
          <a:p>
            <a:pPr marL="329565">
              <a:lnSpc>
                <a:spcPct val="100000"/>
              </a:lnSpc>
              <a:tabLst>
                <a:tab pos="1438910" algn="l"/>
                <a:tab pos="2832100" algn="l"/>
                <a:tab pos="3665854" algn="l"/>
                <a:tab pos="4592320" algn="l"/>
                <a:tab pos="6304280" algn="l"/>
                <a:tab pos="6711315" algn="l"/>
              </a:tabLst>
            </a:pPr>
            <a:r>
              <a:rPr sz="2200" spc="-10" dirty="0">
                <a:latin typeface="Comic Sans MS"/>
                <a:cs typeface="Comic Sans MS"/>
              </a:rPr>
              <a:t>tomato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produced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20" dirty="0">
                <a:latin typeface="Comic Sans MS"/>
                <a:cs typeface="Comic Sans MS"/>
              </a:rPr>
              <a:t>from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these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farmhouses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25" dirty="0">
                <a:latin typeface="Comic Sans MS"/>
                <a:cs typeface="Comic Sans MS"/>
              </a:rPr>
              <a:t>is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significantly</a:t>
            </a:r>
            <a:endParaRPr sz="2200">
              <a:latin typeface="Comic Sans MS"/>
              <a:cs typeface="Comic Sans MS"/>
            </a:endParaRPr>
          </a:p>
          <a:p>
            <a:pPr marL="329565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better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than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standard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yield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for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0.05</a:t>
            </a:r>
            <a:r>
              <a:rPr sz="2200" spc="-7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significance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level.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1C6B-CF0E-0543-AD9F-F10577D50C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37</a:t>
            </a:fld>
            <a:endParaRPr lang="en-PK"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323" y="791757"/>
            <a:ext cx="8531860" cy="53917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spc="-10" dirty="0">
                <a:latin typeface="Comic Sans MS"/>
                <a:cs typeface="Comic Sans MS"/>
              </a:rPr>
              <a:t>Solution: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0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1: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Define</a:t>
            </a:r>
            <a:r>
              <a:rPr sz="20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Null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and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Alternate</a:t>
            </a:r>
            <a:r>
              <a:rPr sz="20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0000FF"/>
                </a:solidFill>
                <a:latin typeface="Comic Sans MS"/>
                <a:cs typeface="Comic Sans MS"/>
              </a:rPr>
              <a:t>Hypothesis</a:t>
            </a:r>
            <a:endParaRPr sz="2000">
              <a:latin typeface="Comic Sans MS"/>
              <a:cs typeface="Comic Sans MS"/>
            </a:endParaRPr>
          </a:p>
          <a:p>
            <a:pPr marL="12700" marR="7264400">
              <a:lnSpc>
                <a:spcPct val="120000"/>
              </a:lnSpc>
              <a:spcBef>
                <a:spcPts val="10"/>
              </a:spcBef>
            </a:pPr>
            <a:r>
              <a:rPr sz="2000" dirty="0">
                <a:latin typeface="Comic Sans MS"/>
                <a:cs typeface="Comic Sans MS"/>
              </a:rPr>
              <a:t>H0: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̅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20 </a:t>
            </a:r>
            <a:r>
              <a:rPr sz="2000" dirty="0">
                <a:latin typeface="Comic Sans MS"/>
                <a:cs typeface="Comic Sans MS"/>
              </a:rPr>
              <a:t>H1: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̅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omic Sans MS"/>
                <a:cs typeface="Comic Sans MS"/>
              </a:rPr>
              <a:t>&gt;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20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dirty="0">
                <a:latin typeface="Comic Sans MS"/>
                <a:cs typeface="Comic Sans MS"/>
              </a:rPr>
              <a:t>n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12.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Since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one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-10" dirty="0">
                <a:latin typeface="Comic Sans MS"/>
                <a:cs typeface="Comic Sans MS"/>
              </a:rPr>
              <a:t> test,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degree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freedom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10" dirty="0">
                <a:latin typeface="Comic Sans MS"/>
                <a:cs typeface="Comic Sans MS"/>
              </a:rPr>
              <a:t> n-</a:t>
            </a:r>
            <a:r>
              <a:rPr sz="2000" dirty="0">
                <a:latin typeface="Comic Sans MS"/>
                <a:cs typeface="Comic Sans MS"/>
              </a:rPr>
              <a:t>1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 </a:t>
            </a:r>
            <a:r>
              <a:rPr sz="2000" spc="-10" dirty="0">
                <a:latin typeface="Comic Sans MS"/>
                <a:cs typeface="Comic Sans MS"/>
              </a:rPr>
              <a:t>12-</a:t>
            </a:r>
            <a:r>
              <a:rPr sz="2000" dirty="0">
                <a:latin typeface="Comic Sans MS"/>
                <a:cs typeface="Comic Sans MS"/>
              </a:rPr>
              <a:t>1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11.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omic Sans MS"/>
                <a:cs typeface="Comic Sans MS"/>
              </a:rPr>
              <a:t>Let’s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set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alpha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0.05,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meet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95%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confidence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level.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0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2: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20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r>
              <a:rPr sz="20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Statistic</a:t>
            </a:r>
            <a:r>
              <a:rPr sz="20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(T)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STIX Two Math"/>
                <a:cs typeface="STIX Two Math"/>
              </a:rPr>
              <a:t>𝑥</a:t>
            </a:r>
            <a:r>
              <a:rPr sz="2000" spc="160" dirty="0">
                <a:latin typeface="STIX Two Math"/>
                <a:cs typeface="STIX Two Math"/>
              </a:rPr>
              <a:t> </a:t>
            </a:r>
            <a:r>
              <a:rPr sz="2000" spc="55" dirty="0">
                <a:latin typeface="STIX Two Math"/>
                <a:cs typeface="STIX Two Math"/>
              </a:rPr>
              <a:t>=</a:t>
            </a:r>
            <a:r>
              <a:rPr sz="2000" spc="45" dirty="0">
                <a:latin typeface="STIX Two Math"/>
                <a:cs typeface="STIX Two Math"/>
              </a:rPr>
              <a:t> </a:t>
            </a:r>
            <a:r>
              <a:rPr sz="2000" spc="70" dirty="0">
                <a:latin typeface="STIX Two Math"/>
                <a:cs typeface="STIX Two Math"/>
              </a:rPr>
              <a:t>20.175</a:t>
            </a:r>
            <a:endParaRPr sz="2000">
              <a:latin typeface="STIX Two Math"/>
              <a:cs typeface="STIX Two Math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standard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deviation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σ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3.0211</a:t>
            </a:r>
            <a:endParaRPr sz="2000">
              <a:latin typeface="Comic Sans MS"/>
              <a:cs typeface="Comic Sans MS"/>
            </a:endParaRPr>
          </a:p>
          <a:p>
            <a:pPr marL="12700" marR="1571625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Statistic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formula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 </a:t>
            </a:r>
            <a:r>
              <a:rPr sz="2000" spc="-10" dirty="0">
                <a:latin typeface="Comic Sans MS"/>
                <a:cs typeface="Comic Sans MS"/>
              </a:rPr>
              <a:t>T=(20.175–20)/(3.0211/√12)=</a:t>
            </a:r>
            <a:r>
              <a:rPr sz="2000" b="1" spc="-10" dirty="0">
                <a:latin typeface="Comic Sans MS"/>
                <a:cs typeface="Comic Sans MS"/>
              </a:rPr>
              <a:t>0.2006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0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3:</a:t>
            </a:r>
            <a:r>
              <a:rPr sz="20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Find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0000FF"/>
                </a:solidFill>
                <a:latin typeface="Comic Sans MS"/>
                <a:cs typeface="Comic Sans MS"/>
              </a:rPr>
              <a:t>T-Critical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omic Sans MS"/>
                <a:cs typeface="Comic Sans MS"/>
              </a:rPr>
              <a:t>Confidence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level =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0.95,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alpha=0.05.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one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tailed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test,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look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under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0.05 </a:t>
            </a:r>
            <a:r>
              <a:rPr sz="2000" dirty="0">
                <a:latin typeface="Comic Sans MS"/>
                <a:cs typeface="Comic Sans MS"/>
              </a:rPr>
              <a:t>column.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df =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12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– 1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11,</a:t>
            </a:r>
            <a:endParaRPr sz="2000">
              <a:latin typeface="Comic Sans MS"/>
              <a:cs typeface="Comic Sans MS"/>
            </a:endParaRPr>
          </a:p>
          <a:p>
            <a:pPr marL="1435735">
              <a:lnSpc>
                <a:spcPct val="100000"/>
              </a:lnSpc>
              <a:spcBef>
                <a:spcPts val="480"/>
              </a:spcBef>
            </a:pPr>
            <a:r>
              <a:rPr sz="2000" b="1" spc="-10" dirty="0">
                <a:latin typeface="Comic Sans MS"/>
                <a:cs typeface="Comic Sans MS"/>
              </a:rPr>
              <a:t>T-</a:t>
            </a:r>
            <a:r>
              <a:rPr sz="2000" b="1" dirty="0">
                <a:latin typeface="Comic Sans MS"/>
                <a:cs typeface="Comic Sans MS"/>
              </a:rPr>
              <a:t>Critical</a:t>
            </a:r>
            <a:r>
              <a:rPr sz="2000" b="1" spc="-4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=</a:t>
            </a:r>
            <a:r>
              <a:rPr sz="2000" b="1" spc="-20" dirty="0">
                <a:latin typeface="Comic Sans MS"/>
                <a:cs typeface="Comic Sans MS"/>
              </a:rPr>
              <a:t> </a:t>
            </a:r>
            <a:r>
              <a:rPr sz="2000" b="1" spc="-10" dirty="0">
                <a:latin typeface="Comic Sans MS"/>
                <a:cs typeface="Comic Sans MS"/>
              </a:rPr>
              <a:t>1.796</a:t>
            </a:r>
            <a:r>
              <a:rPr sz="2000" spc="-10" dirty="0"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927DA-6FF6-51AD-6B71-6A9C488B43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38</a:t>
            </a:fld>
            <a:endParaRPr lang="en-PK"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066800"/>
            <a:ext cx="4047490" cy="3915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200" b="1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4:</a:t>
            </a:r>
            <a:r>
              <a:rPr sz="22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Does it</a:t>
            </a:r>
            <a:r>
              <a:rPr sz="22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fall</a:t>
            </a:r>
            <a:r>
              <a:rPr sz="22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spc="-25" dirty="0">
                <a:solidFill>
                  <a:srgbClr val="0000FF"/>
                </a:solidFill>
                <a:latin typeface="Comic Sans MS"/>
                <a:cs typeface="Comic Sans MS"/>
              </a:rPr>
              <a:t>in</a:t>
            </a:r>
            <a:endParaRPr sz="2200" dirty="0">
              <a:latin typeface="Comic Sans MS"/>
              <a:cs typeface="Comic Sans MS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rejection</a:t>
            </a:r>
            <a:r>
              <a:rPr sz="2200" b="1" spc="-1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spc="-10" dirty="0">
                <a:solidFill>
                  <a:srgbClr val="0000FF"/>
                </a:solidFill>
                <a:latin typeface="Comic Sans MS"/>
                <a:cs typeface="Comic Sans MS"/>
              </a:rPr>
              <a:t>region?</a:t>
            </a:r>
            <a:endParaRPr sz="2200" dirty="0">
              <a:latin typeface="Comic Sans MS"/>
              <a:cs typeface="Comic Sans MS"/>
            </a:endParaRPr>
          </a:p>
          <a:p>
            <a:pPr marL="12700" marR="5080" algn="just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omic Sans MS"/>
                <a:cs typeface="Comic Sans MS"/>
              </a:rPr>
              <a:t>Since</a:t>
            </a:r>
            <a:r>
              <a:rPr sz="2200" spc="265" dirty="0">
                <a:latin typeface="Comic Sans MS"/>
                <a:cs typeface="Comic Sans MS"/>
              </a:rPr>
              <a:t>   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270" dirty="0">
                <a:latin typeface="Comic Sans MS"/>
                <a:cs typeface="Comic Sans MS"/>
              </a:rPr>
              <a:t>    </a:t>
            </a:r>
            <a:r>
              <a:rPr sz="2200" dirty="0">
                <a:latin typeface="Comic Sans MS"/>
                <a:cs typeface="Comic Sans MS"/>
              </a:rPr>
              <a:t>computed</a:t>
            </a:r>
            <a:r>
              <a:rPr sz="2200" spc="265" dirty="0">
                <a:latin typeface="Comic Sans MS"/>
                <a:cs typeface="Comic Sans MS"/>
              </a:rPr>
              <a:t>    </a:t>
            </a:r>
            <a:r>
              <a:rPr sz="2200" spc="-50" dirty="0">
                <a:latin typeface="Comic Sans MS"/>
                <a:cs typeface="Comic Sans MS"/>
              </a:rPr>
              <a:t>T </a:t>
            </a:r>
            <a:r>
              <a:rPr sz="2200" dirty="0">
                <a:latin typeface="Comic Sans MS"/>
                <a:cs typeface="Comic Sans MS"/>
              </a:rPr>
              <a:t>Statistic</a:t>
            </a:r>
            <a:r>
              <a:rPr sz="2200" spc="-5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4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less</a:t>
            </a:r>
            <a:r>
              <a:rPr sz="2200" spc="-4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than</a:t>
            </a:r>
            <a:r>
              <a:rPr sz="2200" spc="-4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5" dirty="0">
                <a:latin typeface="Comic Sans MS"/>
                <a:cs typeface="Comic Sans MS"/>
              </a:rPr>
              <a:t>  </a:t>
            </a:r>
            <a:r>
              <a:rPr sz="2200" spc="-25" dirty="0">
                <a:latin typeface="Comic Sans MS"/>
                <a:cs typeface="Comic Sans MS"/>
              </a:rPr>
              <a:t>T- </a:t>
            </a:r>
            <a:r>
              <a:rPr sz="2200" dirty="0">
                <a:latin typeface="Comic Sans MS"/>
                <a:cs typeface="Comic Sans MS"/>
              </a:rPr>
              <a:t>critical,</a:t>
            </a:r>
            <a:r>
              <a:rPr sz="2200" spc="2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it</a:t>
            </a:r>
            <a:r>
              <a:rPr sz="2200" spc="2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does</a:t>
            </a:r>
            <a:r>
              <a:rPr sz="2200" spc="2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not</a:t>
            </a:r>
            <a:r>
              <a:rPr sz="2200" spc="2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fall</a:t>
            </a:r>
            <a:r>
              <a:rPr sz="2200" spc="2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21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the </a:t>
            </a:r>
            <a:r>
              <a:rPr sz="2200" dirty="0">
                <a:latin typeface="Comic Sans MS"/>
                <a:cs typeface="Comic Sans MS"/>
              </a:rPr>
              <a:t>rejection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region.</a:t>
            </a:r>
            <a:endParaRPr sz="2200" dirty="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200" dirty="0">
              <a:latin typeface="Comic Sans MS"/>
              <a:cs typeface="Comic Sans MS"/>
            </a:endParaRPr>
          </a:p>
          <a:p>
            <a:pPr marL="12700" marR="5080" algn="just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Clearly,</a:t>
            </a:r>
            <a:r>
              <a:rPr sz="2200" spc="285" dirty="0">
                <a:latin typeface="Comic Sans MS"/>
                <a:cs typeface="Comic Sans MS"/>
              </a:rPr>
              <a:t>  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285" dirty="0">
                <a:latin typeface="Comic Sans MS"/>
                <a:cs typeface="Comic Sans MS"/>
              </a:rPr>
              <a:t>   </a:t>
            </a:r>
            <a:r>
              <a:rPr sz="2200" dirty="0">
                <a:latin typeface="Comic Sans MS"/>
                <a:cs typeface="Comic Sans MS"/>
              </a:rPr>
              <a:t>calculated</a:t>
            </a:r>
            <a:r>
              <a:rPr sz="2200" spc="290" dirty="0">
                <a:latin typeface="Comic Sans MS"/>
                <a:cs typeface="Comic Sans MS"/>
              </a:rPr>
              <a:t>   </a:t>
            </a:r>
            <a:r>
              <a:rPr sz="2200" spc="-50" dirty="0">
                <a:latin typeface="Comic Sans MS"/>
                <a:cs typeface="Comic Sans MS"/>
              </a:rPr>
              <a:t>T </a:t>
            </a:r>
            <a:r>
              <a:rPr sz="2200" dirty="0">
                <a:latin typeface="Comic Sans MS"/>
                <a:cs typeface="Comic Sans MS"/>
              </a:rPr>
              <a:t>statistic</a:t>
            </a:r>
            <a:r>
              <a:rPr sz="2200" spc="5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does</a:t>
            </a:r>
            <a:r>
              <a:rPr sz="2200" spc="5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not</a:t>
            </a:r>
            <a:r>
              <a:rPr sz="2200" spc="5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fall</a:t>
            </a:r>
            <a:r>
              <a:rPr sz="2200" spc="5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53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the </a:t>
            </a:r>
            <a:r>
              <a:rPr sz="2200" dirty="0">
                <a:latin typeface="Comic Sans MS"/>
                <a:cs typeface="Comic Sans MS"/>
              </a:rPr>
              <a:t>rejection</a:t>
            </a:r>
            <a:r>
              <a:rPr sz="2200" spc="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region.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So,</a:t>
            </a:r>
            <a:r>
              <a:rPr sz="2200" spc="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we do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not </a:t>
            </a:r>
            <a:r>
              <a:rPr sz="2200" dirty="0">
                <a:latin typeface="Comic Sans MS"/>
                <a:cs typeface="Comic Sans MS"/>
              </a:rPr>
              <a:t>reject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null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hypothesis.</a:t>
            </a:r>
            <a:endParaRPr sz="2200" dirty="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914400"/>
            <a:ext cx="4572000" cy="1865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7279" y="3284060"/>
            <a:ext cx="3014842" cy="2444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C61B0-9A5B-D143-16F1-6147DC42FD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39</a:t>
            </a:fld>
            <a:endParaRPr lang="en-PK"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</a:t>
            </a:r>
            <a:r>
              <a:rPr spc="-10" dirty="0"/>
              <a:t>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79323" y="966343"/>
            <a:ext cx="8644255" cy="51479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715" indent="-342900" algn="just">
              <a:lnSpc>
                <a:spcPts val="2160"/>
              </a:lnSpc>
              <a:spcBef>
                <a:spcPts val="375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2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254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2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2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2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statistical</a:t>
            </a:r>
            <a:r>
              <a:rPr sz="2000" spc="2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254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that</a:t>
            </a:r>
            <a:r>
              <a:rPr sz="2000" spc="2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2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2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2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compare</a:t>
            </a:r>
            <a:r>
              <a:rPr sz="2000" spc="2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2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means</a:t>
            </a:r>
            <a:r>
              <a:rPr sz="2000" spc="254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of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groups.</a:t>
            </a:r>
            <a:endParaRPr sz="2000" dirty="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330"/>
              </a:spcBef>
              <a:buClr>
                <a:srgbClr val="000099"/>
              </a:buClr>
              <a:buFont typeface="Wingdings"/>
              <a:buChar char=""/>
            </a:pPr>
            <a:endParaRPr sz="2000" dirty="0">
              <a:latin typeface="Comic Sans MS"/>
              <a:cs typeface="Comic Sans MS"/>
            </a:endParaRPr>
          </a:p>
          <a:p>
            <a:pPr marL="355600" marR="5715" indent="-342900" algn="just">
              <a:lnSpc>
                <a:spcPts val="2160"/>
              </a:lnSpc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2000" dirty="0">
                <a:latin typeface="Comic Sans MS"/>
                <a:cs typeface="Comic Sans MS"/>
              </a:rPr>
              <a:t>It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6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often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6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6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hypothesis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testing</a:t>
            </a:r>
            <a:r>
              <a:rPr sz="2000" spc="6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determine</a:t>
            </a:r>
            <a:r>
              <a:rPr sz="2000" spc="6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whether</a:t>
            </a:r>
            <a:r>
              <a:rPr sz="2000" spc="75" dirty="0">
                <a:latin typeface="Comic Sans MS"/>
                <a:cs typeface="Comic Sans MS"/>
              </a:rPr>
              <a:t>  </a:t>
            </a:r>
            <a:r>
              <a:rPr sz="2000" spc="-50" dirty="0">
                <a:latin typeface="Comic Sans MS"/>
                <a:cs typeface="Comic Sans MS"/>
              </a:rPr>
              <a:t>a </a:t>
            </a:r>
            <a:r>
              <a:rPr sz="2000" dirty="0">
                <a:latin typeface="Comic Sans MS"/>
                <a:cs typeface="Comic Sans MS"/>
              </a:rPr>
              <a:t>process</a:t>
            </a:r>
            <a:r>
              <a:rPr sz="2000" spc="47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47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treatment</a:t>
            </a:r>
            <a:r>
              <a:rPr sz="2000" spc="47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actually</a:t>
            </a:r>
            <a:r>
              <a:rPr sz="2000" spc="47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has</a:t>
            </a:r>
            <a:r>
              <a:rPr sz="2000" spc="459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</a:t>
            </a:r>
            <a:r>
              <a:rPr sz="2000" spc="47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effect</a:t>
            </a:r>
            <a:r>
              <a:rPr sz="2000" spc="47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on</a:t>
            </a:r>
            <a:r>
              <a:rPr sz="2000" spc="47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47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population</a:t>
            </a:r>
            <a:r>
              <a:rPr sz="2000" spc="48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of </a:t>
            </a:r>
            <a:r>
              <a:rPr sz="2000" dirty="0">
                <a:latin typeface="Comic Sans MS"/>
                <a:cs typeface="Comic Sans MS"/>
              </a:rPr>
              <a:t>interest,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whether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are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different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from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one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another.</a:t>
            </a:r>
            <a:endParaRPr sz="2000" dirty="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000099"/>
              </a:buClr>
              <a:buFont typeface="Wingdings"/>
              <a:buChar char=""/>
            </a:pPr>
            <a:endParaRPr sz="2000" dirty="0">
              <a:latin typeface="Comic Sans MS"/>
              <a:cs typeface="Comic Sans MS"/>
            </a:endParaRPr>
          </a:p>
          <a:p>
            <a:pPr marL="354965" indent="-342265" algn="just">
              <a:lnSpc>
                <a:spcPct val="100000"/>
              </a:lnSpc>
              <a:buClr>
                <a:srgbClr val="000099"/>
              </a:buClr>
              <a:buFont typeface="Wingdings"/>
              <a:buChar char=""/>
              <a:tabLst>
                <a:tab pos="354965" algn="l"/>
              </a:tabLst>
            </a:pPr>
            <a:r>
              <a:rPr sz="2000" spc="-10" dirty="0">
                <a:solidFill>
                  <a:srgbClr val="FF0000"/>
                </a:solidFill>
                <a:latin typeface="Comic Sans MS"/>
                <a:cs typeface="Comic Sans MS"/>
              </a:rPr>
              <a:t>Example</a:t>
            </a:r>
            <a:endParaRPr sz="2000" dirty="0">
              <a:latin typeface="Comic Sans MS"/>
              <a:cs typeface="Comic Sans MS"/>
            </a:endParaRPr>
          </a:p>
          <a:p>
            <a:pPr marL="12700" marR="5080" indent="843915" algn="just">
              <a:lnSpc>
                <a:spcPct val="90000"/>
              </a:lnSpc>
              <a:spcBef>
                <a:spcPts val="480"/>
              </a:spcBef>
            </a:pPr>
            <a:r>
              <a:rPr sz="2000" dirty="0">
                <a:latin typeface="Comic Sans MS"/>
                <a:cs typeface="Comic Sans MS"/>
              </a:rPr>
              <a:t>We</a:t>
            </a:r>
            <a:r>
              <a:rPr sz="2000" spc="1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want</a:t>
            </a:r>
            <a:r>
              <a:rPr sz="2000" spc="17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1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know</a:t>
            </a:r>
            <a:r>
              <a:rPr sz="2000" spc="17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whether</a:t>
            </a:r>
            <a:r>
              <a:rPr sz="2000" spc="17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1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</a:t>
            </a:r>
            <a:r>
              <a:rPr sz="2000" spc="19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petal</a:t>
            </a:r>
            <a:r>
              <a:rPr sz="2000" spc="17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length</a:t>
            </a:r>
            <a:r>
              <a:rPr sz="2000" spc="1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18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iris</a:t>
            </a:r>
            <a:r>
              <a:rPr sz="2000" spc="16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flowers </a:t>
            </a:r>
            <a:r>
              <a:rPr sz="2000" dirty="0">
                <a:latin typeface="Comic Sans MS"/>
                <a:cs typeface="Comic Sans MS"/>
              </a:rPr>
              <a:t>differs</a:t>
            </a:r>
            <a:r>
              <a:rPr sz="2000" spc="3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according</a:t>
            </a:r>
            <a:r>
              <a:rPr sz="2000" spc="3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3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their</a:t>
            </a:r>
            <a:r>
              <a:rPr sz="2000" spc="3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species.</a:t>
            </a:r>
            <a:r>
              <a:rPr sz="2000" spc="3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You</a:t>
            </a:r>
            <a:r>
              <a:rPr sz="2000" spc="3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find</a:t>
            </a:r>
            <a:r>
              <a:rPr sz="2000" spc="3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3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different</a:t>
            </a:r>
            <a:r>
              <a:rPr sz="2000" spc="3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species</a:t>
            </a:r>
            <a:r>
              <a:rPr sz="2000" spc="35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of </a:t>
            </a:r>
            <a:r>
              <a:rPr sz="2000" dirty="0">
                <a:latin typeface="Comic Sans MS"/>
                <a:cs typeface="Comic Sans MS"/>
              </a:rPr>
              <a:t>irises</a:t>
            </a:r>
            <a:r>
              <a:rPr sz="2000" spc="229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growing</a:t>
            </a:r>
            <a:r>
              <a:rPr sz="2000" spc="254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2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2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garden</a:t>
            </a:r>
            <a:r>
              <a:rPr sz="2000" spc="2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2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measure</a:t>
            </a:r>
            <a:r>
              <a:rPr sz="2000" spc="229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25</a:t>
            </a:r>
            <a:r>
              <a:rPr sz="2000" spc="254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petals</a:t>
            </a:r>
            <a:r>
              <a:rPr sz="2000" spc="2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2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each</a:t>
            </a:r>
            <a:r>
              <a:rPr sz="2000" spc="2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species.</a:t>
            </a:r>
            <a:r>
              <a:rPr sz="2000" spc="25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You </a:t>
            </a:r>
            <a:r>
              <a:rPr sz="2000" dirty="0">
                <a:latin typeface="Comic Sans MS"/>
                <a:cs typeface="Comic Sans MS"/>
              </a:rPr>
              <a:t>can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difference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between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these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using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 and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null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alterative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hypotheses.</a:t>
            </a:r>
            <a:endParaRPr sz="2000" dirty="0">
              <a:latin typeface="Comic Sans MS"/>
              <a:cs typeface="Comic Sans MS"/>
            </a:endParaRPr>
          </a:p>
          <a:p>
            <a:pPr marL="354965" indent="-342265" algn="just">
              <a:lnSpc>
                <a:spcPts val="2280"/>
              </a:lnSpc>
              <a:spcBef>
                <a:spcPts val="240"/>
              </a:spcBef>
              <a:buClr>
                <a:srgbClr val="000099"/>
              </a:buClr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spc="17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null</a:t>
            </a:r>
            <a:r>
              <a:rPr sz="2000" spc="18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hypothesis</a:t>
            </a:r>
            <a:r>
              <a:rPr sz="2000" spc="17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(H0)</a:t>
            </a:r>
            <a:r>
              <a:rPr sz="2000" spc="19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is</a:t>
            </a:r>
            <a:r>
              <a:rPr sz="2000" spc="18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that</a:t>
            </a:r>
            <a:r>
              <a:rPr sz="2000" spc="18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spc="17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true</a:t>
            </a:r>
            <a:r>
              <a:rPr sz="2000" spc="17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difference</a:t>
            </a:r>
            <a:r>
              <a:rPr sz="2000" spc="1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between</a:t>
            </a:r>
            <a:r>
              <a:rPr sz="2000" spc="19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omic Sans MS"/>
                <a:cs typeface="Comic Sans MS"/>
              </a:rPr>
              <a:t>these</a:t>
            </a:r>
            <a:endParaRPr sz="2000" dirty="0">
              <a:latin typeface="Comic Sans MS"/>
              <a:cs typeface="Comic Sans MS"/>
            </a:endParaRPr>
          </a:p>
          <a:p>
            <a:pPr marL="355600" algn="just">
              <a:lnSpc>
                <a:spcPts val="2280"/>
              </a:lnSpc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group</a:t>
            </a:r>
            <a:r>
              <a:rPr sz="2000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means</a:t>
            </a:r>
            <a:r>
              <a:rPr sz="2000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is</a:t>
            </a:r>
            <a:r>
              <a:rPr sz="2000" spc="-20" dirty="0">
                <a:solidFill>
                  <a:srgbClr val="0000FF"/>
                </a:solidFill>
                <a:latin typeface="Comic Sans MS"/>
                <a:cs typeface="Comic Sans MS"/>
              </a:rPr>
              <a:t> zero.</a:t>
            </a:r>
            <a:endParaRPr sz="2000" dirty="0">
              <a:latin typeface="Comic Sans MS"/>
              <a:cs typeface="Comic Sans MS"/>
            </a:endParaRPr>
          </a:p>
          <a:p>
            <a:pPr marL="355600" marR="6350" indent="-342900" algn="just">
              <a:lnSpc>
                <a:spcPts val="2160"/>
              </a:lnSpc>
              <a:spcBef>
                <a:spcPts val="509"/>
              </a:spcBef>
              <a:buClr>
                <a:srgbClr val="000099"/>
              </a:buClr>
              <a:buFont typeface="Wingdings"/>
              <a:buChar char=""/>
              <a:tabLst>
                <a:tab pos="355600" algn="l"/>
              </a:tabLst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spc="18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alternate</a:t>
            </a:r>
            <a:r>
              <a:rPr sz="2000" spc="185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hypothesis</a:t>
            </a:r>
            <a:r>
              <a:rPr sz="2000" spc="185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(Ha)</a:t>
            </a:r>
            <a:r>
              <a:rPr sz="2000" spc="18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is</a:t>
            </a:r>
            <a:r>
              <a:rPr sz="2000" spc="19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that</a:t>
            </a:r>
            <a:r>
              <a:rPr sz="2000" spc="18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spc="18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true</a:t>
            </a:r>
            <a:r>
              <a:rPr sz="2000" spc="185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difference</a:t>
            </a:r>
            <a:r>
              <a:rPr sz="2000" spc="18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spc="-25" dirty="0">
                <a:solidFill>
                  <a:srgbClr val="0000FF"/>
                </a:solidFill>
                <a:latin typeface="Comic Sans MS"/>
                <a:cs typeface="Comic Sans MS"/>
              </a:rPr>
              <a:t>is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different</a:t>
            </a:r>
            <a:r>
              <a:rPr sz="20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from</a:t>
            </a:r>
            <a:r>
              <a:rPr sz="2000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spc="-20" dirty="0">
                <a:solidFill>
                  <a:srgbClr val="0000FF"/>
                </a:solidFill>
                <a:latin typeface="Comic Sans MS"/>
                <a:cs typeface="Comic Sans MS"/>
              </a:rPr>
              <a:t>zero.</a:t>
            </a:r>
            <a:endParaRPr sz="20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" y="1068146"/>
            <a:ext cx="8315959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Example:</a:t>
            </a:r>
            <a:r>
              <a:rPr sz="2200" spc="10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9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IMSciences,</a:t>
            </a:r>
            <a:r>
              <a:rPr sz="2200" spc="9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90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Lecturer</a:t>
            </a:r>
            <a:r>
              <a:rPr sz="2200" spc="9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wants</a:t>
            </a:r>
            <a:r>
              <a:rPr sz="2200" spc="100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90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know</a:t>
            </a:r>
            <a:r>
              <a:rPr sz="2200" spc="95" dirty="0">
                <a:latin typeface="Comic Sans MS"/>
                <a:cs typeface="Comic Sans MS"/>
              </a:rPr>
              <a:t>  </a:t>
            </a:r>
            <a:r>
              <a:rPr sz="2200" dirty="0">
                <a:latin typeface="Comic Sans MS"/>
                <a:cs typeface="Comic Sans MS"/>
              </a:rPr>
              <a:t>if</a:t>
            </a:r>
            <a:r>
              <a:rPr sz="2200" spc="95" dirty="0">
                <a:latin typeface="Comic Sans MS"/>
                <a:cs typeface="Comic Sans MS"/>
              </a:rPr>
              <a:t>  </a:t>
            </a:r>
            <a:r>
              <a:rPr sz="2200" spc="-25" dirty="0">
                <a:latin typeface="Comic Sans MS"/>
                <a:cs typeface="Comic Sans MS"/>
              </a:rPr>
              <a:t>is </a:t>
            </a:r>
            <a:r>
              <a:rPr sz="2200" dirty="0">
                <a:latin typeface="Comic Sans MS"/>
                <a:cs typeface="Comic Sans MS"/>
              </a:rPr>
              <a:t>introductory</a:t>
            </a:r>
            <a:r>
              <a:rPr sz="2200" spc="3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statistics</a:t>
            </a:r>
            <a:r>
              <a:rPr sz="2200" spc="3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class</a:t>
            </a:r>
            <a:r>
              <a:rPr sz="2200" spc="3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has</a:t>
            </a:r>
            <a:r>
              <a:rPr sz="2200" spc="3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3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good</a:t>
            </a:r>
            <a:r>
              <a:rPr sz="2200" spc="3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grasp</a:t>
            </a:r>
            <a:r>
              <a:rPr sz="2200" spc="3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3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basic</a:t>
            </a:r>
            <a:r>
              <a:rPr sz="2200" spc="31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math. </a:t>
            </a:r>
            <a:r>
              <a:rPr sz="2200" dirty="0">
                <a:latin typeface="Comic Sans MS"/>
                <a:cs typeface="Comic Sans MS"/>
              </a:rPr>
              <a:t>Six</a:t>
            </a:r>
            <a:r>
              <a:rPr sz="2200" spc="1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students</a:t>
            </a:r>
            <a:r>
              <a:rPr sz="2200" spc="1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are</a:t>
            </a:r>
            <a:r>
              <a:rPr sz="2200" spc="1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chosen</a:t>
            </a:r>
            <a:r>
              <a:rPr sz="2200" spc="1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at</a:t>
            </a:r>
            <a:r>
              <a:rPr sz="2200" spc="1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random</a:t>
            </a:r>
            <a:r>
              <a:rPr sz="2200" spc="1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from</a:t>
            </a:r>
            <a:r>
              <a:rPr sz="2200" spc="1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1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class</a:t>
            </a:r>
            <a:r>
              <a:rPr sz="2200" spc="1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1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given</a:t>
            </a:r>
            <a:r>
              <a:rPr sz="2200" spc="145" dirty="0">
                <a:latin typeface="Comic Sans MS"/>
                <a:cs typeface="Comic Sans MS"/>
              </a:rPr>
              <a:t> </a:t>
            </a:r>
            <a:r>
              <a:rPr sz="2200" spc="-50" dirty="0">
                <a:latin typeface="Comic Sans MS"/>
                <a:cs typeface="Comic Sans MS"/>
              </a:rPr>
              <a:t>a </a:t>
            </a:r>
            <a:r>
              <a:rPr sz="2200" dirty="0">
                <a:latin typeface="Comic Sans MS"/>
                <a:cs typeface="Comic Sans MS"/>
              </a:rPr>
              <a:t>math</a:t>
            </a:r>
            <a:r>
              <a:rPr sz="2200" spc="1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proficiency</a:t>
            </a:r>
            <a:r>
              <a:rPr sz="2200" spc="1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test.</a:t>
            </a:r>
            <a:r>
              <a:rPr sz="2200" spc="1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1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teacher</a:t>
            </a:r>
            <a:r>
              <a:rPr sz="2200" spc="1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wants</a:t>
            </a:r>
            <a:r>
              <a:rPr sz="2200" spc="1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1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class</a:t>
            </a:r>
            <a:r>
              <a:rPr sz="2200" spc="1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1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be</a:t>
            </a:r>
            <a:r>
              <a:rPr sz="2200" spc="130" dirty="0">
                <a:latin typeface="Comic Sans MS"/>
                <a:cs typeface="Comic Sans MS"/>
              </a:rPr>
              <a:t> </a:t>
            </a:r>
            <a:r>
              <a:rPr sz="2200" spc="-20" dirty="0">
                <a:latin typeface="Comic Sans MS"/>
                <a:cs typeface="Comic Sans MS"/>
              </a:rPr>
              <a:t>able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1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score</a:t>
            </a:r>
            <a:r>
              <a:rPr sz="2200" spc="1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above</a:t>
            </a:r>
            <a:r>
              <a:rPr sz="2200" spc="1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70</a:t>
            </a:r>
            <a:r>
              <a:rPr sz="2200" spc="1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on</a:t>
            </a:r>
            <a:r>
              <a:rPr sz="2200" spc="1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1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test.</a:t>
            </a:r>
            <a:r>
              <a:rPr sz="2200" spc="1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1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six</a:t>
            </a:r>
            <a:r>
              <a:rPr sz="2200" spc="1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students</a:t>
            </a:r>
            <a:r>
              <a:rPr sz="2200" spc="1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get</a:t>
            </a:r>
            <a:r>
              <a:rPr sz="2200" spc="1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scores</a:t>
            </a:r>
            <a:r>
              <a:rPr sz="2200" spc="13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of </a:t>
            </a:r>
            <a:r>
              <a:rPr sz="2200" dirty="0">
                <a:latin typeface="Comic Sans MS"/>
                <a:cs typeface="Comic Sans MS"/>
              </a:rPr>
              <a:t>62,</a:t>
            </a:r>
            <a:r>
              <a:rPr sz="2200" spc="28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92,</a:t>
            </a:r>
            <a:r>
              <a:rPr sz="2200" spc="2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75,</a:t>
            </a:r>
            <a:r>
              <a:rPr sz="2200" spc="2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68,</a:t>
            </a:r>
            <a:r>
              <a:rPr sz="2200" spc="2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83,</a:t>
            </a:r>
            <a:r>
              <a:rPr sz="2200" spc="2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27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95.</a:t>
            </a:r>
            <a:r>
              <a:rPr sz="2200" spc="2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Can</a:t>
            </a:r>
            <a:r>
              <a:rPr sz="2200" spc="2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2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teacher</a:t>
            </a:r>
            <a:r>
              <a:rPr sz="2200" spc="29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have</a:t>
            </a:r>
            <a:r>
              <a:rPr sz="2200" spc="29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90</a:t>
            </a:r>
            <a:r>
              <a:rPr sz="2200" spc="28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percent </a:t>
            </a:r>
            <a:r>
              <a:rPr sz="2200" dirty="0">
                <a:latin typeface="Comic Sans MS"/>
                <a:cs typeface="Comic Sans MS"/>
              </a:rPr>
              <a:t>confidence that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mean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score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for</a:t>
            </a:r>
            <a:r>
              <a:rPr sz="2200" spc="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class</a:t>
            </a:r>
            <a:r>
              <a:rPr sz="2200" spc="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on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would </a:t>
            </a:r>
            <a:r>
              <a:rPr sz="2200" dirty="0">
                <a:latin typeface="Comic Sans MS"/>
                <a:cs typeface="Comic Sans MS"/>
              </a:rPr>
              <a:t>be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above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70?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73077-05D8-C84F-2768-C6E7D6DE12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40</a:t>
            </a:fld>
            <a:endParaRPr lang="en-PK"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32" y="5516879"/>
            <a:ext cx="2692908" cy="7208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329" y="920348"/>
            <a:ext cx="7554595" cy="167449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0"/>
              </a:spcBef>
            </a:pP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4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1:</a:t>
            </a:r>
            <a:r>
              <a:rPr sz="24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Define</a:t>
            </a:r>
            <a:r>
              <a:rPr sz="24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4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Null</a:t>
            </a:r>
            <a:r>
              <a:rPr sz="24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and</a:t>
            </a:r>
            <a:r>
              <a:rPr sz="2400" b="1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Alternate</a:t>
            </a:r>
            <a:r>
              <a:rPr sz="24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omic Sans MS"/>
                <a:cs typeface="Comic Sans MS"/>
              </a:rPr>
              <a:t>Hypothesis</a:t>
            </a:r>
            <a:endParaRPr sz="24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535"/>
              </a:spcBef>
            </a:pPr>
            <a:r>
              <a:rPr sz="2200" b="1" dirty="0">
                <a:latin typeface="Comic Sans MS"/>
                <a:cs typeface="Comic Sans MS"/>
              </a:rPr>
              <a:t>null</a:t>
            </a:r>
            <a:r>
              <a:rPr sz="2200" b="1" spc="-5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hypothesis</a:t>
            </a:r>
            <a:r>
              <a:rPr sz="2200" dirty="0">
                <a:latin typeface="Comic Sans MS"/>
                <a:cs typeface="Comic Sans MS"/>
              </a:rPr>
              <a:t>: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i="1" spc="95" dirty="0">
                <a:latin typeface="Arial"/>
                <a:cs typeface="Arial"/>
              </a:rPr>
              <a:t>H</a:t>
            </a:r>
            <a:r>
              <a:rPr sz="2200" i="1" spc="10" dirty="0">
                <a:latin typeface="Arial"/>
                <a:cs typeface="Arial"/>
              </a:rPr>
              <a:t> </a:t>
            </a:r>
            <a:r>
              <a:rPr sz="2175" baseline="-21072" dirty="0">
                <a:latin typeface="Comic Sans MS"/>
                <a:cs typeface="Comic Sans MS"/>
              </a:rPr>
              <a:t>0</a:t>
            </a:r>
            <a:r>
              <a:rPr sz="2200" dirty="0">
                <a:latin typeface="Comic Sans MS"/>
                <a:cs typeface="Comic Sans MS"/>
              </a:rPr>
              <a:t>: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μ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=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spc="-35" dirty="0">
                <a:latin typeface="Comic Sans MS"/>
                <a:cs typeface="Comic Sans MS"/>
              </a:rPr>
              <a:t>70</a:t>
            </a:r>
            <a:endParaRPr sz="22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530"/>
              </a:spcBef>
            </a:pPr>
            <a:r>
              <a:rPr sz="2200" b="1" dirty="0">
                <a:latin typeface="Comic Sans MS"/>
                <a:cs typeface="Comic Sans MS"/>
              </a:rPr>
              <a:t>alternative</a:t>
            </a:r>
            <a:r>
              <a:rPr sz="2200" b="1" spc="-7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hypothesis</a:t>
            </a:r>
            <a:r>
              <a:rPr sz="2200" dirty="0">
                <a:latin typeface="Comic Sans MS"/>
                <a:cs typeface="Comic Sans MS"/>
              </a:rPr>
              <a:t>: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i="1" spc="95" dirty="0">
                <a:latin typeface="Arial"/>
                <a:cs typeface="Arial"/>
              </a:rPr>
              <a:t>H</a:t>
            </a:r>
            <a:r>
              <a:rPr sz="2200" i="1" dirty="0">
                <a:latin typeface="Arial"/>
                <a:cs typeface="Arial"/>
              </a:rPr>
              <a:t> </a:t>
            </a:r>
            <a:r>
              <a:rPr sz="2175" i="1" baseline="-21072" dirty="0">
                <a:latin typeface="Arial"/>
                <a:cs typeface="Arial"/>
              </a:rPr>
              <a:t>a</a:t>
            </a:r>
            <a:r>
              <a:rPr sz="2175" i="1" spc="292" baseline="-21072" dirty="0">
                <a:latin typeface="Arial"/>
                <a:cs typeface="Arial"/>
              </a:rPr>
              <a:t> </a:t>
            </a:r>
            <a:r>
              <a:rPr sz="2200" dirty="0">
                <a:latin typeface="Comic Sans MS"/>
                <a:cs typeface="Comic Sans MS"/>
              </a:rPr>
              <a:t>: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μ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&gt;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70</a:t>
            </a:r>
            <a:endParaRPr sz="22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mic Sans MS"/>
                <a:cs typeface="Comic Sans MS"/>
              </a:rPr>
              <a:t>First,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compute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mean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standard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deviation: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29" y="4653533"/>
            <a:ext cx="6038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4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2:</a:t>
            </a:r>
            <a:r>
              <a:rPr sz="2400" b="1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2400" b="1" spc="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4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r>
              <a:rPr sz="2400" b="1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Statistic</a:t>
            </a:r>
            <a:r>
              <a:rPr sz="2400" b="1" spc="-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spc="-25" dirty="0">
                <a:solidFill>
                  <a:srgbClr val="0000FF"/>
                </a:solidFill>
                <a:latin typeface="Comic Sans MS"/>
                <a:cs typeface="Comic Sans MS"/>
              </a:rPr>
              <a:t>(T)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23" y="2935223"/>
            <a:ext cx="1903476" cy="17175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A6C60-54B9-0674-4042-AFE2B1412F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41</a:t>
            </a:fld>
            <a:endParaRPr lang="en-PK"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629" y="989071"/>
            <a:ext cx="4197985" cy="44234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4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3:</a:t>
            </a:r>
            <a:r>
              <a:rPr sz="24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Find the</a:t>
            </a:r>
            <a:r>
              <a:rPr sz="24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spc="-20" dirty="0">
                <a:solidFill>
                  <a:srgbClr val="0000FF"/>
                </a:solidFill>
                <a:latin typeface="Comic Sans MS"/>
                <a:cs typeface="Comic Sans MS"/>
              </a:rPr>
              <a:t>T-</a:t>
            </a:r>
            <a:r>
              <a:rPr sz="2400" b="1" spc="-10" dirty="0">
                <a:solidFill>
                  <a:srgbClr val="0000FF"/>
                </a:solidFill>
                <a:latin typeface="Comic Sans MS"/>
                <a:cs typeface="Comic Sans MS"/>
              </a:rPr>
              <a:t>Critical</a:t>
            </a:r>
            <a:endParaRPr sz="2400">
              <a:latin typeface="Comic Sans MS"/>
              <a:cs typeface="Comic Sans MS"/>
            </a:endParaRPr>
          </a:p>
          <a:p>
            <a:pPr marL="50800" marR="44450">
              <a:lnSpc>
                <a:spcPct val="100000"/>
              </a:lnSpc>
              <a:spcBef>
                <a:spcPts val="459"/>
              </a:spcBef>
              <a:tabLst>
                <a:tab pos="417830" algn="l"/>
                <a:tab pos="899794" algn="l"/>
                <a:tab pos="1925320" algn="l"/>
                <a:tab pos="3284854" algn="l"/>
                <a:tab pos="3972560" algn="l"/>
              </a:tabLst>
            </a:pPr>
            <a:r>
              <a:rPr sz="1800" spc="-50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25" dirty="0">
                <a:latin typeface="Comic Sans MS"/>
                <a:cs typeface="Comic Sans MS"/>
              </a:rPr>
              <a:t>90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percent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confidence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level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25" dirty="0">
                <a:latin typeface="Comic Sans MS"/>
                <a:cs typeface="Comic Sans MS"/>
              </a:rPr>
              <a:t>is </a:t>
            </a:r>
            <a:r>
              <a:rPr sz="1800" dirty="0">
                <a:latin typeface="Comic Sans MS"/>
                <a:cs typeface="Comic Sans MS"/>
              </a:rPr>
              <a:t>equivalent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an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alpha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level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0.10.</a:t>
            </a:r>
            <a:endParaRPr sz="1800">
              <a:latin typeface="Comic Sans MS"/>
              <a:cs typeface="Comic Sans MS"/>
            </a:endParaRPr>
          </a:p>
          <a:p>
            <a:pPr marL="50800" marR="45085">
              <a:lnSpc>
                <a:spcPct val="100000"/>
              </a:lnSpc>
              <a:spcBef>
                <a:spcPts val="430"/>
              </a:spcBef>
              <a:tabLst>
                <a:tab pos="596265" algn="l"/>
                <a:tab pos="1513840" algn="l"/>
                <a:tab pos="1882775" algn="l"/>
                <a:tab pos="2867660" algn="l"/>
                <a:tab pos="3235960" algn="l"/>
              </a:tabLst>
            </a:pPr>
            <a:r>
              <a:rPr sz="1800" spc="-25" dirty="0">
                <a:latin typeface="Comic Sans MS"/>
                <a:cs typeface="Comic Sans MS"/>
              </a:rPr>
              <a:t>The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number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25" dirty="0">
                <a:latin typeface="Comic Sans MS"/>
                <a:cs typeface="Comic Sans MS"/>
              </a:rPr>
              <a:t>of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degrees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25" dirty="0">
                <a:latin typeface="Comic Sans MS"/>
                <a:cs typeface="Comic Sans MS"/>
              </a:rPr>
              <a:t>of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freedom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problem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6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–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1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5.</a:t>
            </a:r>
            <a:endParaRPr sz="1800">
              <a:latin typeface="Comic Sans MS"/>
              <a:cs typeface="Comic Sans MS"/>
            </a:endParaRPr>
          </a:p>
          <a:p>
            <a:pPr marL="50800">
              <a:lnSpc>
                <a:spcPts val="2155"/>
              </a:lnSpc>
              <a:spcBef>
                <a:spcPts val="445"/>
              </a:spcBef>
            </a:pP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3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3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37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375" dirty="0">
                <a:latin typeface="Comic Sans MS"/>
                <a:cs typeface="Comic Sans MS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dirty="0">
                <a:latin typeface="Times New Roman"/>
                <a:cs typeface="Times New Roman"/>
              </a:rPr>
              <a:t>‐</a:t>
            </a:r>
            <a:r>
              <a:rPr sz="1800" dirty="0">
                <a:latin typeface="Comic Sans MS"/>
                <a:cs typeface="Comic Sans MS"/>
              </a:rPr>
              <a:t>table</a:t>
            </a:r>
            <a:r>
              <a:rPr sz="1800" spc="3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370" dirty="0">
                <a:latin typeface="Comic Sans MS"/>
                <a:cs typeface="Comic Sans MS"/>
              </a:rPr>
              <a:t> </a:t>
            </a:r>
            <a:r>
              <a:rPr sz="1800" i="1" spc="345" dirty="0">
                <a:latin typeface="Arial"/>
                <a:cs typeface="Arial"/>
              </a:rPr>
              <a:t>t</a:t>
            </a:r>
            <a:r>
              <a:rPr sz="1800" i="1" spc="425" dirty="0">
                <a:latin typeface="Arial"/>
                <a:cs typeface="Arial"/>
              </a:rPr>
              <a:t> </a:t>
            </a:r>
            <a:r>
              <a:rPr sz="1800" baseline="-20833" dirty="0">
                <a:latin typeface="Comic Sans MS"/>
                <a:cs typeface="Comic Sans MS"/>
              </a:rPr>
              <a:t>.10,5</a:t>
            </a:r>
            <a:r>
              <a:rPr sz="1800" spc="150" baseline="-20833" dirty="0">
                <a:latin typeface="Comic Sans MS"/>
                <a:cs typeface="Comic Sans MS"/>
              </a:rPr>
              <a:t>  </a:t>
            </a:r>
            <a:r>
              <a:rPr sz="1800" spc="-25" dirty="0">
                <a:latin typeface="Comic Sans MS"/>
                <a:cs typeface="Comic Sans MS"/>
              </a:rPr>
              <a:t>is</a:t>
            </a:r>
            <a:endParaRPr sz="1800">
              <a:latin typeface="Comic Sans MS"/>
              <a:cs typeface="Comic Sans MS"/>
            </a:endParaRPr>
          </a:p>
          <a:p>
            <a:pPr marL="50800">
              <a:lnSpc>
                <a:spcPts val="2155"/>
              </a:lnSpc>
            </a:pPr>
            <a:r>
              <a:rPr sz="1800" spc="-10" dirty="0">
                <a:latin typeface="Comic Sans MS"/>
                <a:cs typeface="Comic Sans MS"/>
              </a:rPr>
              <a:t>1.476.</a:t>
            </a:r>
            <a:endParaRPr sz="18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  <a:spcBef>
                <a:spcPts val="555"/>
              </a:spcBef>
            </a:pP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4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4:</a:t>
            </a:r>
            <a:r>
              <a:rPr sz="2400" b="1" spc="-10" dirty="0">
                <a:solidFill>
                  <a:srgbClr val="0000FF"/>
                </a:solidFill>
                <a:latin typeface="Comic Sans MS"/>
                <a:cs typeface="Comic Sans MS"/>
              </a:rPr>
              <a:t> Decision</a:t>
            </a:r>
            <a:endParaRPr sz="2400">
              <a:latin typeface="Comic Sans MS"/>
              <a:cs typeface="Comic Sans MS"/>
            </a:endParaRPr>
          </a:p>
          <a:p>
            <a:pPr marL="50800" marR="43180" algn="just">
              <a:lnSpc>
                <a:spcPct val="99900"/>
              </a:lnSpc>
              <a:spcBef>
                <a:spcPts val="470"/>
              </a:spcBef>
            </a:pP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10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computed</a:t>
            </a:r>
            <a:r>
              <a:rPr sz="1800" spc="125" dirty="0">
                <a:latin typeface="Comic Sans MS"/>
                <a:cs typeface="Comic Sans MS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dirty="0">
                <a:latin typeface="Times New Roman"/>
                <a:cs typeface="Times New Roman"/>
              </a:rPr>
              <a:t>‐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1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10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1.71</a:t>
            </a:r>
            <a:r>
              <a:rPr sz="1800" spc="114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11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larger </a:t>
            </a:r>
            <a:r>
              <a:rPr sz="1800" dirty="0">
                <a:latin typeface="Comic Sans MS"/>
                <a:cs typeface="Comic Sans MS"/>
              </a:rPr>
              <a:t>than</a:t>
            </a:r>
            <a:r>
              <a:rPr sz="1800" spc="49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484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critical</a:t>
            </a:r>
            <a:r>
              <a:rPr sz="1800" spc="49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4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484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484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table,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3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null</a:t>
            </a:r>
            <a:r>
              <a:rPr sz="1800" spc="3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hypothesis</a:t>
            </a:r>
            <a:r>
              <a:rPr sz="1800" spc="39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can</a:t>
            </a:r>
            <a:r>
              <a:rPr sz="1800" spc="39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</a:t>
            </a:r>
            <a:r>
              <a:rPr sz="1800" spc="37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rejected,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2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2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lecturer</a:t>
            </a:r>
            <a:r>
              <a:rPr sz="1800" spc="25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has</a:t>
            </a:r>
            <a:r>
              <a:rPr sz="1800" spc="20" dirty="0">
                <a:latin typeface="Comic Sans MS"/>
                <a:cs typeface="Comic Sans MS"/>
              </a:rPr>
              <a:t>  </a:t>
            </a:r>
            <a:r>
              <a:rPr sz="1800" dirty="0">
                <a:latin typeface="Comic Sans MS"/>
                <a:cs typeface="Comic Sans MS"/>
              </a:rPr>
              <a:t>evidence</a:t>
            </a:r>
            <a:r>
              <a:rPr sz="1800" spc="25" dirty="0">
                <a:latin typeface="Comic Sans MS"/>
                <a:cs typeface="Comic Sans MS"/>
              </a:rPr>
              <a:t>  </a:t>
            </a:r>
            <a:r>
              <a:rPr sz="1800" spc="-20" dirty="0">
                <a:latin typeface="Comic Sans MS"/>
                <a:cs typeface="Comic Sans MS"/>
              </a:rPr>
              <a:t>that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class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on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math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would </a:t>
            </a:r>
            <a:r>
              <a:rPr sz="1800" dirty="0">
                <a:latin typeface="Comic Sans MS"/>
                <a:cs typeface="Comic Sans MS"/>
              </a:rPr>
              <a:t>be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least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70.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0" y="1662260"/>
            <a:ext cx="4248912" cy="17804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4798C-AAC9-BFA2-C70F-2EC52407B4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42</a:t>
            </a:fld>
            <a:endParaRPr lang="en-PK"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" y="1068146"/>
            <a:ext cx="8168005" cy="237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5454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Example:</a:t>
            </a:r>
            <a:r>
              <a:rPr sz="22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Pakistan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hockey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team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coach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wants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know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if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his </a:t>
            </a:r>
            <a:r>
              <a:rPr sz="2200" dirty="0">
                <a:latin typeface="Comic Sans MS"/>
                <a:cs typeface="Comic Sans MS"/>
              </a:rPr>
              <a:t>team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representative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other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teams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scoring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goals. </a:t>
            </a:r>
            <a:r>
              <a:rPr sz="2200" dirty="0">
                <a:latin typeface="Comic Sans MS"/>
                <a:cs typeface="Comic Sans MS"/>
              </a:rPr>
              <a:t>Nationally,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average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number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goal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scored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by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Pakistan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team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game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5.7.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chooses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five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games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at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random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in </a:t>
            </a:r>
            <a:r>
              <a:rPr sz="2200" dirty="0">
                <a:latin typeface="Comic Sans MS"/>
                <a:cs typeface="Comic Sans MS"/>
              </a:rPr>
              <a:t>which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his team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scored 5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i="1" dirty="0">
                <a:latin typeface="Arial"/>
                <a:cs typeface="Arial"/>
              </a:rPr>
              <a:t>,</a:t>
            </a:r>
            <a:r>
              <a:rPr sz="2200" i="1" spc="30" dirty="0">
                <a:latin typeface="Arial"/>
                <a:cs typeface="Arial"/>
              </a:rPr>
              <a:t> </a:t>
            </a:r>
            <a:r>
              <a:rPr sz="2200" dirty="0">
                <a:latin typeface="Comic Sans MS"/>
                <a:cs typeface="Comic Sans MS"/>
              </a:rPr>
              <a:t>9,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4,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11,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8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goals.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it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likely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his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team's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goal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could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have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come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from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national </a:t>
            </a:r>
            <a:r>
              <a:rPr sz="2200" dirty="0">
                <a:latin typeface="Comic Sans MS"/>
                <a:cs typeface="Comic Sans MS"/>
              </a:rPr>
              <a:t>distribution?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Assume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alpha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level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0.05.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1B7DC-E5A9-DB52-05AC-B48BD9166B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43</a:t>
            </a:fld>
            <a:endParaRPr lang="en-PK"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856" y="864463"/>
            <a:ext cx="6293485" cy="18548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0"/>
              </a:spcBef>
            </a:pPr>
            <a:r>
              <a:rPr sz="2000" b="1" spc="-10" dirty="0">
                <a:latin typeface="Comic Sans MS"/>
                <a:cs typeface="Comic Sans MS"/>
              </a:rPr>
              <a:t>Solution:</a:t>
            </a:r>
            <a:endParaRPr sz="2000">
              <a:latin typeface="Comic Sans MS"/>
              <a:cs typeface="Comic Sans MS"/>
            </a:endParaRPr>
          </a:p>
          <a:p>
            <a:pPr marL="38100" marR="31115">
              <a:lnSpc>
                <a:spcPct val="120000"/>
              </a:lnSpc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0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1: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Define</a:t>
            </a:r>
            <a:r>
              <a:rPr sz="2000" b="1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Null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and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Alternate</a:t>
            </a:r>
            <a:r>
              <a:rPr sz="20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10" dirty="0">
                <a:solidFill>
                  <a:srgbClr val="0000FF"/>
                </a:solidFill>
                <a:latin typeface="Comic Sans MS"/>
                <a:cs typeface="Comic Sans MS"/>
              </a:rPr>
              <a:t>Hypothesis </a:t>
            </a:r>
            <a:r>
              <a:rPr sz="2000" b="1" dirty="0">
                <a:latin typeface="Comic Sans MS"/>
                <a:cs typeface="Comic Sans MS"/>
              </a:rPr>
              <a:t>null</a:t>
            </a:r>
            <a:r>
              <a:rPr sz="2000" b="1" spc="-3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hypothesis</a:t>
            </a:r>
            <a:r>
              <a:rPr sz="2000" dirty="0">
                <a:latin typeface="Comic Sans MS"/>
                <a:cs typeface="Comic Sans MS"/>
              </a:rPr>
              <a:t>: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i="1" spc="85" dirty="0">
                <a:latin typeface="Arial"/>
                <a:cs typeface="Arial"/>
              </a:rPr>
              <a:t>H</a:t>
            </a:r>
            <a:r>
              <a:rPr sz="2000" i="1" spc="35" dirty="0">
                <a:latin typeface="Arial"/>
                <a:cs typeface="Arial"/>
              </a:rPr>
              <a:t> </a:t>
            </a:r>
            <a:r>
              <a:rPr sz="1950" baseline="-21367" dirty="0">
                <a:latin typeface="Comic Sans MS"/>
                <a:cs typeface="Comic Sans MS"/>
              </a:rPr>
              <a:t>0</a:t>
            </a:r>
            <a:r>
              <a:rPr sz="2000" dirty="0">
                <a:latin typeface="Comic Sans MS"/>
                <a:cs typeface="Comic Sans MS"/>
              </a:rPr>
              <a:t>: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μ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 </a:t>
            </a:r>
            <a:r>
              <a:rPr sz="2000" spc="-25" dirty="0">
                <a:latin typeface="Comic Sans MS"/>
                <a:cs typeface="Comic Sans MS"/>
              </a:rPr>
              <a:t>5.7</a:t>
            </a:r>
            <a:endParaRPr sz="20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omic Sans MS"/>
                <a:cs typeface="Comic Sans MS"/>
              </a:rPr>
              <a:t>alternative</a:t>
            </a:r>
            <a:r>
              <a:rPr sz="2000" b="1" spc="-7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hypothesis</a:t>
            </a:r>
            <a:r>
              <a:rPr sz="2000" dirty="0">
                <a:latin typeface="Comic Sans MS"/>
                <a:cs typeface="Comic Sans MS"/>
              </a:rPr>
              <a:t>: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i="1" spc="85" dirty="0">
                <a:latin typeface="Arial"/>
                <a:cs typeface="Arial"/>
              </a:rPr>
              <a:t>H</a:t>
            </a:r>
            <a:r>
              <a:rPr sz="2000" i="1" spc="20" dirty="0">
                <a:latin typeface="Arial"/>
                <a:cs typeface="Arial"/>
              </a:rPr>
              <a:t> </a:t>
            </a:r>
            <a:r>
              <a:rPr sz="1950" i="1" baseline="-21367" dirty="0">
                <a:latin typeface="Arial"/>
                <a:cs typeface="Arial"/>
              </a:rPr>
              <a:t>a</a:t>
            </a:r>
            <a:r>
              <a:rPr sz="1950" i="1" spc="337" baseline="-21367" dirty="0">
                <a:latin typeface="Arial"/>
                <a:cs typeface="Arial"/>
              </a:rPr>
              <a:t> </a:t>
            </a:r>
            <a:r>
              <a:rPr sz="2000" dirty="0">
                <a:latin typeface="Comic Sans MS"/>
                <a:cs typeface="Comic Sans MS"/>
              </a:rPr>
              <a:t>: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μ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≠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5.7</a:t>
            </a:r>
            <a:endParaRPr sz="20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0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2: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Calculate</a:t>
            </a:r>
            <a:r>
              <a:rPr sz="20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r>
              <a:rPr sz="20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Statistic</a:t>
            </a:r>
            <a:r>
              <a:rPr sz="20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0000FF"/>
                </a:solidFill>
                <a:latin typeface="Comic Sans MS"/>
                <a:cs typeface="Comic Sans MS"/>
              </a:rPr>
              <a:t>(T)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856" y="3729394"/>
            <a:ext cx="8567420" cy="17945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80"/>
              </a:spcBef>
            </a:pP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0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3:</a:t>
            </a:r>
            <a:r>
              <a:rPr sz="2000" b="1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Find</a:t>
            </a:r>
            <a:r>
              <a:rPr sz="20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0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b="1" spc="-20" dirty="0">
                <a:solidFill>
                  <a:srgbClr val="0000FF"/>
                </a:solidFill>
                <a:latin typeface="Comic Sans MS"/>
                <a:cs typeface="Comic Sans MS"/>
              </a:rPr>
              <a:t>T-</a:t>
            </a:r>
            <a:r>
              <a:rPr sz="2000" b="1" spc="-10" dirty="0">
                <a:solidFill>
                  <a:srgbClr val="0000FF"/>
                </a:solidFill>
                <a:latin typeface="Comic Sans MS"/>
                <a:cs typeface="Comic Sans MS"/>
              </a:rPr>
              <a:t>Critical</a:t>
            </a:r>
            <a:endParaRPr sz="20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degrees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freedom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5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–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1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=</a:t>
            </a:r>
            <a:r>
              <a:rPr sz="2000" spc="-25" dirty="0">
                <a:latin typeface="Comic Sans MS"/>
                <a:cs typeface="Comic Sans MS"/>
              </a:rPr>
              <a:t> 4.</a:t>
            </a:r>
            <a:endParaRPr sz="2000">
              <a:latin typeface="Comic Sans MS"/>
              <a:cs typeface="Comic Sans MS"/>
            </a:endParaRPr>
          </a:p>
          <a:p>
            <a:pPr marL="38100" marR="30480">
              <a:lnSpc>
                <a:spcPts val="2390"/>
              </a:lnSpc>
              <a:spcBef>
                <a:spcPts val="580"/>
              </a:spcBef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overall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alpha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level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0.05,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but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because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dirty="0">
                <a:latin typeface="Times New Roman"/>
                <a:cs typeface="Times New Roman"/>
              </a:rPr>
              <a:t>‐</a:t>
            </a:r>
            <a:r>
              <a:rPr sz="2000" dirty="0">
                <a:latin typeface="Comic Sans MS"/>
                <a:cs typeface="Comic Sans MS"/>
              </a:rPr>
              <a:t>tailed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test,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the </a:t>
            </a:r>
            <a:r>
              <a:rPr sz="2000" dirty="0">
                <a:latin typeface="Comic Sans MS"/>
                <a:cs typeface="Comic Sans MS"/>
              </a:rPr>
              <a:t>alpha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level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must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divided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by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two,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which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yields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b="1" spc="-10" dirty="0">
                <a:latin typeface="Comic Sans MS"/>
                <a:cs typeface="Comic Sans MS"/>
              </a:rPr>
              <a:t>0.025</a:t>
            </a:r>
            <a:r>
              <a:rPr sz="2000" spc="-10" dirty="0"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tabled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value</a:t>
            </a:r>
            <a:r>
              <a:rPr sz="2000" spc="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 </a:t>
            </a:r>
            <a:r>
              <a:rPr sz="2000" b="1" i="1" spc="275" dirty="0">
                <a:latin typeface="Arial"/>
                <a:cs typeface="Arial"/>
              </a:rPr>
              <a:t>t</a:t>
            </a:r>
            <a:r>
              <a:rPr sz="2000" b="1" i="1" spc="300" dirty="0">
                <a:latin typeface="Arial"/>
                <a:cs typeface="Arial"/>
              </a:rPr>
              <a:t> </a:t>
            </a:r>
            <a:r>
              <a:rPr sz="1950" b="1" baseline="-21367" dirty="0">
                <a:latin typeface="Comic Sans MS"/>
                <a:cs typeface="Comic Sans MS"/>
              </a:rPr>
              <a:t>.025,4</a:t>
            </a:r>
            <a:r>
              <a:rPr sz="2000" b="1" dirty="0">
                <a:latin typeface="Comic Sans MS"/>
                <a:cs typeface="Comic Sans MS"/>
              </a:rPr>
              <a:t>is</a:t>
            </a:r>
            <a:r>
              <a:rPr sz="2000" b="1" spc="-20" dirty="0">
                <a:latin typeface="Comic Sans MS"/>
                <a:cs typeface="Comic Sans MS"/>
              </a:rPr>
              <a:t> </a:t>
            </a:r>
            <a:r>
              <a:rPr sz="2000" b="1" spc="-10" dirty="0">
                <a:latin typeface="Comic Sans MS"/>
                <a:cs typeface="Comic Sans MS"/>
              </a:rPr>
              <a:t>2.776.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7831" y="1196339"/>
            <a:ext cx="1981200" cy="18486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2970276"/>
            <a:ext cx="2307336" cy="6766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736A3-9E3A-AB93-BE87-AE52170D03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44</a:t>
            </a:fld>
            <a:endParaRPr lang="en-PK"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Sample T </a:t>
            </a:r>
            <a:r>
              <a:rPr spc="-20" dirty="0"/>
              <a:t>Test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636" y="1037803"/>
            <a:ext cx="5806439" cy="20452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4339" y="3807714"/>
            <a:ext cx="7334884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Step</a:t>
            </a:r>
            <a:r>
              <a:rPr sz="24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omic Sans MS"/>
                <a:cs typeface="Comic Sans MS"/>
              </a:rPr>
              <a:t>4:</a:t>
            </a:r>
            <a:r>
              <a:rPr sz="2400" b="1" spc="-10" dirty="0">
                <a:solidFill>
                  <a:srgbClr val="0000FF"/>
                </a:solidFill>
                <a:latin typeface="Comic Sans MS"/>
                <a:cs typeface="Comic Sans MS"/>
              </a:rPr>
              <a:t> Decision</a:t>
            </a:r>
            <a:endParaRPr sz="2400">
              <a:latin typeface="Comic Sans MS"/>
              <a:cs typeface="Comic Sans MS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omic Sans MS"/>
                <a:cs typeface="Comic Sans MS"/>
              </a:rPr>
              <a:t>The</a:t>
            </a:r>
            <a:r>
              <a:rPr sz="2400" spc="38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computed</a:t>
            </a:r>
            <a:r>
              <a:rPr sz="2400" spc="370" dirty="0">
                <a:latin typeface="Comic Sans MS"/>
                <a:cs typeface="Comic Sans MS"/>
              </a:rPr>
              <a:t> </a:t>
            </a:r>
            <a:r>
              <a:rPr sz="2400" i="1" spc="459" dirty="0">
                <a:latin typeface="Arial"/>
                <a:cs typeface="Arial"/>
              </a:rPr>
              <a:t>t</a:t>
            </a:r>
            <a:r>
              <a:rPr sz="2400" i="1" spc="415" dirty="0">
                <a:latin typeface="Arial"/>
                <a:cs typeface="Arial"/>
              </a:rPr>
              <a:t> </a:t>
            </a:r>
            <a:r>
              <a:rPr sz="2400" dirty="0">
                <a:latin typeface="Comic Sans MS"/>
                <a:cs typeface="Comic Sans MS"/>
              </a:rPr>
              <a:t>of</a:t>
            </a:r>
            <a:r>
              <a:rPr sz="2400" spc="36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1.32</a:t>
            </a:r>
            <a:r>
              <a:rPr sz="2400" spc="36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is</a:t>
            </a:r>
            <a:r>
              <a:rPr sz="2400" spc="36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smaller,</a:t>
            </a:r>
            <a:r>
              <a:rPr sz="2400" spc="37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so</a:t>
            </a:r>
            <a:r>
              <a:rPr sz="2400" spc="36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you</a:t>
            </a:r>
            <a:r>
              <a:rPr sz="2400" spc="370" dirty="0">
                <a:latin typeface="Comic Sans MS"/>
                <a:cs typeface="Comic Sans MS"/>
              </a:rPr>
              <a:t> </a:t>
            </a:r>
            <a:r>
              <a:rPr sz="2400" spc="-10" dirty="0">
                <a:latin typeface="Comic Sans MS"/>
                <a:cs typeface="Comic Sans MS"/>
              </a:rPr>
              <a:t>cannot </a:t>
            </a:r>
            <a:r>
              <a:rPr sz="2400" dirty="0">
                <a:latin typeface="Comic Sans MS"/>
                <a:cs typeface="Comic Sans MS"/>
              </a:rPr>
              <a:t>reject</a:t>
            </a:r>
            <a:r>
              <a:rPr sz="2400" spc="434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the</a:t>
            </a:r>
            <a:r>
              <a:rPr sz="2400" spc="44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null</a:t>
            </a:r>
            <a:r>
              <a:rPr sz="2400" spc="459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hypothesis</a:t>
            </a:r>
            <a:r>
              <a:rPr sz="2400" spc="4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that</a:t>
            </a:r>
            <a:r>
              <a:rPr sz="2400" spc="44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the</a:t>
            </a:r>
            <a:r>
              <a:rPr sz="2400" spc="45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mean</a:t>
            </a:r>
            <a:r>
              <a:rPr sz="2400" spc="45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of</a:t>
            </a:r>
            <a:r>
              <a:rPr sz="2400" spc="455" dirty="0">
                <a:latin typeface="Comic Sans MS"/>
                <a:cs typeface="Comic Sans MS"/>
              </a:rPr>
              <a:t> </a:t>
            </a:r>
            <a:r>
              <a:rPr sz="2400" spc="-20" dirty="0">
                <a:latin typeface="Comic Sans MS"/>
                <a:cs typeface="Comic Sans MS"/>
              </a:rPr>
              <a:t>this </a:t>
            </a:r>
            <a:r>
              <a:rPr sz="2400" dirty="0">
                <a:latin typeface="Comic Sans MS"/>
                <a:cs typeface="Comic Sans MS"/>
              </a:rPr>
              <a:t>team</a:t>
            </a:r>
            <a:r>
              <a:rPr sz="2400" spc="49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is</a:t>
            </a:r>
            <a:r>
              <a:rPr sz="2400" spc="47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equal</a:t>
            </a:r>
            <a:r>
              <a:rPr sz="2400" spc="50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to</a:t>
            </a:r>
            <a:r>
              <a:rPr sz="2400" spc="49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the</a:t>
            </a:r>
            <a:r>
              <a:rPr sz="2400" spc="50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population</a:t>
            </a:r>
            <a:r>
              <a:rPr sz="2400" spc="509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mean.</a:t>
            </a:r>
            <a:r>
              <a:rPr sz="2400" spc="484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The</a:t>
            </a:r>
            <a:r>
              <a:rPr sz="2400" spc="509" dirty="0">
                <a:latin typeface="Comic Sans MS"/>
                <a:cs typeface="Comic Sans MS"/>
              </a:rPr>
              <a:t> </a:t>
            </a:r>
            <a:r>
              <a:rPr sz="2400" spc="-20" dirty="0">
                <a:latin typeface="Comic Sans MS"/>
                <a:cs typeface="Comic Sans MS"/>
              </a:rPr>
              <a:t>coach </a:t>
            </a:r>
            <a:r>
              <a:rPr sz="2400" dirty="0">
                <a:latin typeface="Comic Sans MS"/>
                <a:cs typeface="Comic Sans MS"/>
              </a:rPr>
              <a:t>cannot</a:t>
            </a:r>
            <a:r>
              <a:rPr sz="2400" spc="50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conclude</a:t>
            </a:r>
            <a:r>
              <a:rPr sz="2400" spc="50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that</a:t>
            </a:r>
            <a:r>
              <a:rPr sz="2400" spc="49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his</a:t>
            </a:r>
            <a:r>
              <a:rPr sz="2400" spc="49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team</a:t>
            </a:r>
            <a:r>
              <a:rPr sz="2400" spc="49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is</a:t>
            </a:r>
            <a:r>
              <a:rPr sz="2400" spc="49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different</a:t>
            </a:r>
            <a:r>
              <a:rPr sz="2400" spc="500" dirty="0">
                <a:latin typeface="Comic Sans MS"/>
                <a:cs typeface="Comic Sans MS"/>
              </a:rPr>
              <a:t> </a:t>
            </a:r>
            <a:r>
              <a:rPr sz="2400" spc="-20" dirty="0">
                <a:latin typeface="Comic Sans MS"/>
                <a:cs typeface="Comic Sans MS"/>
              </a:rPr>
              <a:t>from </a:t>
            </a:r>
            <a:r>
              <a:rPr sz="2400" dirty="0">
                <a:latin typeface="Comic Sans MS"/>
                <a:cs typeface="Comic Sans MS"/>
              </a:rPr>
              <a:t>the</a:t>
            </a:r>
            <a:r>
              <a:rPr sz="2400" spc="-5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national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distribution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on</a:t>
            </a:r>
            <a:r>
              <a:rPr sz="2400" spc="-3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goal</a:t>
            </a:r>
            <a:r>
              <a:rPr sz="2400" spc="-30" dirty="0">
                <a:latin typeface="Comic Sans MS"/>
                <a:cs typeface="Comic Sans MS"/>
              </a:rPr>
              <a:t> </a:t>
            </a:r>
            <a:r>
              <a:rPr sz="2400" spc="-10" dirty="0">
                <a:latin typeface="Comic Sans MS"/>
                <a:cs typeface="Comic Sans MS"/>
              </a:rPr>
              <a:t>scored.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2A61E-3602-CF9A-46D0-7B45922613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45</a:t>
            </a:fld>
            <a:endParaRPr lang="en-PK"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Comic Sans MS"/>
                <a:cs typeface="Comic Sans MS"/>
              </a:rPr>
              <a:t>Two sample T</a:t>
            </a:r>
            <a:r>
              <a:rPr b="0" spc="-25" dirty="0">
                <a:latin typeface="Comic Sans MS"/>
                <a:cs typeface="Comic Sans MS"/>
              </a:rPr>
              <a:t> </a:t>
            </a:r>
            <a:r>
              <a:rPr b="0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729" y="924813"/>
            <a:ext cx="8921115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8295" marR="109220" indent="-316230">
              <a:lnSpc>
                <a:spcPct val="100000"/>
              </a:lnSpc>
              <a:spcBef>
                <a:spcPts val="10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two-sample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Snedecor</a:t>
            </a:r>
            <a:r>
              <a:rPr sz="2000" spc="-1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and</a:t>
            </a:r>
            <a:r>
              <a:rPr sz="2000" spc="-1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Cochran,</a:t>
            </a:r>
            <a:r>
              <a:rPr sz="2000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1989</a:t>
            </a:r>
            <a:r>
              <a:rPr sz="2000" dirty="0">
                <a:latin typeface="Comic Sans MS"/>
                <a:cs typeface="Comic Sans MS"/>
              </a:rPr>
              <a:t>)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to 	</a:t>
            </a:r>
            <a:r>
              <a:rPr sz="2000" dirty="0">
                <a:latin typeface="Comic Sans MS"/>
                <a:cs typeface="Comic Sans MS"/>
              </a:rPr>
              <a:t>determine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population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are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equal.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common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application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25" dirty="0">
                <a:latin typeface="Comic Sans MS"/>
                <a:cs typeface="Comic Sans MS"/>
              </a:rPr>
              <a:t> to 	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new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process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treatment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superior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current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process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or 	</a:t>
            </a:r>
            <a:r>
              <a:rPr sz="2000" spc="-10" dirty="0">
                <a:latin typeface="Comic Sans MS"/>
                <a:cs typeface="Comic Sans MS"/>
              </a:rPr>
              <a:t>treatment.</a:t>
            </a:r>
            <a:endParaRPr sz="2000" dirty="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0"/>
              </a:spcBef>
              <a:buClr>
                <a:srgbClr val="000099"/>
              </a:buClr>
              <a:buFont typeface="Wingdings"/>
              <a:buChar char=""/>
            </a:pPr>
            <a:endParaRPr sz="2000" dirty="0">
              <a:latin typeface="Comic Sans MS"/>
              <a:cs typeface="Comic Sans MS"/>
            </a:endParaRPr>
          </a:p>
          <a:p>
            <a:pPr marL="328295" marR="5080" indent="-316230">
              <a:lnSpc>
                <a:spcPct val="100000"/>
              </a:lnSpc>
              <a:spcBef>
                <a:spcPts val="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two-</a:t>
            </a: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i="1" spc="190" dirty="0">
                <a:latin typeface="Arial"/>
                <a:cs typeface="Arial"/>
              </a:rPr>
              <a:t>t</a:t>
            </a:r>
            <a:r>
              <a:rPr sz="2000" spc="190" dirty="0">
                <a:latin typeface="Comic Sans MS"/>
                <a:cs typeface="Comic Sans MS"/>
              </a:rPr>
              <a:t>-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(also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known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independent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samples </a:t>
            </a:r>
            <a:r>
              <a:rPr sz="2000" i="1" spc="190" dirty="0">
                <a:latin typeface="Arial"/>
                <a:cs typeface="Arial"/>
              </a:rPr>
              <a:t>t</a:t>
            </a:r>
            <a:r>
              <a:rPr sz="2000" spc="190" dirty="0">
                <a:latin typeface="Comic Sans MS"/>
                <a:cs typeface="Comic Sans MS"/>
              </a:rPr>
              <a:t>-</a:t>
            </a:r>
            <a:r>
              <a:rPr sz="2000" dirty="0">
                <a:latin typeface="Comic Sans MS"/>
                <a:cs typeface="Comic Sans MS"/>
              </a:rPr>
              <a:t>test)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is 	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method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whether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unknown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population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5">
                <a:latin typeface="Comic Sans MS"/>
                <a:cs typeface="Comic Sans MS"/>
              </a:rPr>
              <a:t>two </a:t>
            </a:r>
            <a:r>
              <a:rPr sz="2000">
                <a:latin typeface="Comic Sans MS"/>
                <a:cs typeface="Comic Sans MS"/>
              </a:rPr>
              <a:t>groups</a:t>
            </a:r>
            <a:r>
              <a:rPr sz="2000" spc="-15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are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equal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not.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0"/>
              </a:spcBef>
              <a:buClr>
                <a:srgbClr val="000099"/>
              </a:buClr>
              <a:buFont typeface="Wingdings"/>
              <a:buChar char=""/>
            </a:pPr>
            <a:endParaRPr sz="2000" dirty="0">
              <a:latin typeface="Comic Sans MS"/>
              <a:cs typeface="Comic Sans MS"/>
            </a:endParaRPr>
          </a:p>
          <a:p>
            <a:pPr marL="328295" marR="275590" indent="-316230">
              <a:lnSpc>
                <a:spcPct val="100000"/>
              </a:lnSpc>
              <a:spcBef>
                <a:spcPts val="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Independent samples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t-test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also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called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unpaired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two-samples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spc="-20" dirty="0">
                <a:latin typeface="Comic Sans MS"/>
                <a:cs typeface="Comic Sans MS"/>
              </a:rPr>
              <a:t>test 	</a:t>
            </a:r>
            <a:r>
              <a:rPr sz="2000" dirty="0">
                <a:latin typeface="Comic Sans MS"/>
                <a:cs typeface="Comic Sans MS"/>
              </a:rPr>
              <a:t>because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performed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with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only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are 	</a:t>
            </a:r>
            <a:r>
              <a:rPr sz="2000" dirty="0">
                <a:latin typeface="Comic Sans MS"/>
                <a:cs typeface="Comic Sans MS"/>
              </a:rPr>
              <a:t>independent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unpaired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unrelated.</a:t>
            </a:r>
            <a:endParaRPr sz="2000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66FE7-B008-F91F-A4EE-4A0E829398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46</a:t>
            </a:fld>
            <a:endParaRPr lang="en-PK"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Comic Sans MS"/>
                <a:cs typeface="Comic Sans MS"/>
              </a:rPr>
              <a:t>Two sample T </a:t>
            </a:r>
            <a:r>
              <a:rPr b="0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729" y="924813"/>
            <a:ext cx="3566795" cy="4758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omic Sans MS"/>
                <a:cs typeface="Comic Sans MS"/>
              </a:rPr>
              <a:t>Example:</a:t>
            </a:r>
            <a:r>
              <a:rPr sz="2000" b="1" spc="22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135" dirty="0">
                <a:latin typeface="Comic Sans MS"/>
                <a:cs typeface="Comic Sans MS"/>
              </a:rPr>
              <a:t>   </a:t>
            </a:r>
            <a:r>
              <a:rPr sz="2000" dirty="0">
                <a:latin typeface="Comic Sans MS"/>
                <a:cs typeface="Comic Sans MS"/>
              </a:rPr>
              <a:t>check</a:t>
            </a:r>
            <a:r>
              <a:rPr sz="2000" spc="135" dirty="0">
                <a:latin typeface="Comic Sans MS"/>
                <a:cs typeface="Comic Sans MS"/>
              </a:rPr>
              <a:t>   </a:t>
            </a:r>
            <a:r>
              <a:rPr sz="2000" spc="-20" dirty="0">
                <a:latin typeface="Comic Sans MS"/>
                <a:cs typeface="Comic Sans MS"/>
              </a:rPr>
              <a:t>mean </a:t>
            </a:r>
            <a:r>
              <a:rPr sz="2000" dirty="0">
                <a:latin typeface="Comic Sans MS"/>
                <a:cs typeface="Comic Sans MS"/>
              </a:rPr>
              <a:t>weight</a:t>
            </a:r>
            <a:r>
              <a:rPr sz="2000" spc="440" dirty="0">
                <a:latin typeface="Comic Sans MS"/>
                <a:cs typeface="Comic Sans MS"/>
              </a:rPr>
              <a:t>     </a:t>
            </a:r>
            <a:r>
              <a:rPr sz="2000" dirty="0">
                <a:latin typeface="Comic Sans MS"/>
                <a:cs typeface="Comic Sans MS"/>
              </a:rPr>
              <a:t>between</a:t>
            </a:r>
            <a:r>
              <a:rPr sz="2000" spc="450" dirty="0">
                <a:latin typeface="Comic Sans MS"/>
                <a:cs typeface="Comic Sans MS"/>
              </a:rPr>
              <a:t>     </a:t>
            </a:r>
            <a:r>
              <a:rPr sz="2000" spc="-25" dirty="0">
                <a:latin typeface="Comic Sans MS"/>
                <a:cs typeface="Comic Sans MS"/>
              </a:rPr>
              <a:t>two </a:t>
            </a:r>
            <a:r>
              <a:rPr sz="2000" dirty="0">
                <a:latin typeface="Comic Sans MS"/>
                <a:cs typeface="Comic Sans MS"/>
              </a:rPr>
              <a:t>different</a:t>
            </a:r>
            <a:r>
              <a:rPr sz="2000" spc="-3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species</a:t>
            </a:r>
            <a:r>
              <a:rPr sz="2000" spc="-3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30" dirty="0">
                <a:latin typeface="Comic Sans MS"/>
                <a:cs typeface="Comic Sans MS"/>
              </a:rPr>
              <a:t>  </a:t>
            </a:r>
            <a:r>
              <a:rPr sz="2000" spc="-10" dirty="0">
                <a:latin typeface="Comic Sans MS"/>
                <a:cs typeface="Comic Sans MS"/>
              </a:rPr>
              <a:t>turtles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equal</a:t>
            </a:r>
            <a:r>
              <a:rPr sz="2000" spc="-4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-4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not.</a:t>
            </a:r>
            <a:r>
              <a:rPr sz="2000" spc="-4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Since</a:t>
            </a:r>
            <a:r>
              <a:rPr sz="2000" spc="-45" dirty="0">
                <a:latin typeface="Comic Sans MS"/>
                <a:cs typeface="Comic Sans MS"/>
              </a:rPr>
              <a:t>  </a:t>
            </a:r>
            <a:r>
              <a:rPr sz="2000" spc="-10" dirty="0">
                <a:latin typeface="Comic Sans MS"/>
                <a:cs typeface="Comic Sans MS"/>
              </a:rPr>
              <a:t>there </a:t>
            </a:r>
            <a:r>
              <a:rPr sz="2000" dirty="0">
                <a:latin typeface="Comic Sans MS"/>
                <a:cs typeface="Comic Sans MS"/>
              </a:rPr>
              <a:t>are</a:t>
            </a:r>
            <a:r>
              <a:rPr sz="2000" spc="3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thousands</a:t>
            </a:r>
            <a:r>
              <a:rPr sz="2000" spc="3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3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turtles</a:t>
            </a:r>
            <a:r>
              <a:rPr sz="2000" spc="45" dirty="0">
                <a:latin typeface="Comic Sans MS"/>
                <a:cs typeface="Comic Sans MS"/>
              </a:rPr>
              <a:t>  </a:t>
            </a:r>
            <a:r>
              <a:rPr sz="2000" spc="-25" dirty="0">
                <a:latin typeface="Comic Sans MS"/>
                <a:cs typeface="Comic Sans MS"/>
              </a:rPr>
              <a:t>in </a:t>
            </a:r>
            <a:r>
              <a:rPr sz="2000" dirty="0">
                <a:latin typeface="Comic Sans MS"/>
                <a:cs typeface="Comic Sans MS"/>
              </a:rPr>
              <a:t>each</a:t>
            </a:r>
            <a:r>
              <a:rPr sz="2000" spc="-4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population,</a:t>
            </a:r>
            <a:r>
              <a:rPr sz="2000" spc="-3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it</a:t>
            </a:r>
            <a:r>
              <a:rPr sz="2000" spc="-3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would</a:t>
            </a:r>
            <a:r>
              <a:rPr sz="2000" spc="-40" dirty="0">
                <a:latin typeface="Comic Sans MS"/>
                <a:cs typeface="Comic Sans MS"/>
              </a:rPr>
              <a:t>  </a:t>
            </a:r>
            <a:r>
              <a:rPr sz="2000" spc="-35" dirty="0">
                <a:latin typeface="Comic Sans MS"/>
                <a:cs typeface="Comic Sans MS"/>
              </a:rPr>
              <a:t>be </a:t>
            </a:r>
            <a:r>
              <a:rPr sz="2000" dirty="0">
                <a:latin typeface="Comic Sans MS"/>
                <a:cs typeface="Comic Sans MS"/>
              </a:rPr>
              <a:t>too</a:t>
            </a:r>
            <a:r>
              <a:rPr sz="2000" spc="300" dirty="0">
                <a:latin typeface="Comic Sans MS"/>
                <a:cs typeface="Comic Sans MS"/>
              </a:rPr>
              <a:t>    </a:t>
            </a:r>
            <a:r>
              <a:rPr sz="2000" spc="-10" dirty="0">
                <a:latin typeface="Comic Sans MS"/>
                <a:cs typeface="Comic Sans MS"/>
              </a:rPr>
              <a:t>time-</a:t>
            </a:r>
            <a:r>
              <a:rPr sz="2000" dirty="0">
                <a:latin typeface="Comic Sans MS"/>
                <a:cs typeface="Comic Sans MS"/>
              </a:rPr>
              <a:t>consuming</a:t>
            </a:r>
            <a:r>
              <a:rPr sz="2000" spc="310" dirty="0">
                <a:latin typeface="Comic Sans MS"/>
                <a:cs typeface="Comic Sans MS"/>
              </a:rPr>
              <a:t>    </a:t>
            </a:r>
            <a:r>
              <a:rPr sz="2000" spc="-25" dirty="0">
                <a:latin typeface="Comic Sans MS"/>
                <a:cs typeface="Comic Sans MS"/>
              </a:rPr>
              <a:t>and </a:t>
            </a:r>
            <a:r>
              <a:rPr sz="2000" dirty="0">
                <a:latin typeface="Comic Sans MS"/>
                <a:cs typeface="Comic Sans MS"/>
              </a:rPr>
              <a:t>costly</a:t>
            </a:r>
            <a:r>
              <a:rPr sz="2000" spc="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go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around</a:t>
            </a:r>
            <a:r>
              <a:rPr sz="2000" spc="7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7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weigh </a:t>
            </a:r>
            <a:r>
              <a:rPr sz="2000" dirty="0">
                <a:latin typeface="Comic Sans MS"/>
                <a:cs typeface="Comic Sans MS"/>
              </a:rPr>
              <a:t>each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individual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turtle.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2000">
              <a:latin typeface="Comic Sans MS"/>
              <a:cs typeface="Comic Sans MS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Comic Sans MS"/>
                <a:cs typeface="Comic Sans MS"/>
              </a:rPr>
              <a:t>Example:</a:t>
            </a:r>
            <a:r>
              <a:rPr sz="2000" b="1" spc="114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395" dirty="0">
                <a:latin typeface="Comic Sans MS"/>
                <a:cs typeface="Comic Sans MS"/>
              </a:rPr>
              <a:t>  </a:t>
            </a:r>
            <a:r>
              <a:rPr sz="2000" spc="-10" dirty="0">
                <a:latin typeface="Comic Sans MS"/>
                <a:cs typeface="Comic Sans MS"/>
              </a:rPr>
              <a:t>independent 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430" dirty="0">
                <a:latin typeface="Comic Sans MS"/>
                <a:cs typeface="Comic Sans MS"/>
              </a:rPr>
              <a:t>    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434" dirty="0">
                <a:latin typeface="Comic Sans MS"/>
                <a:cs typeface="Comic Sans MS"/>
              </a:rPr>
              <a:t>     </a:t>
            </a:r>
            <a:r>
              <a:rPr sz="2000" spc="-10" dirty="0">
                <a:latin typeface="Comic Sans MS"/>
                <a:cs typeface="Comic Sans MS"/>
              </a:rPr>
              <a:t>marketing </a:t>
            </a:r>
            <a:r>
              <a:rPr sz="2000" dirty="0">
                <a:latin typeface="Comic Sans MS"/>
                <a:cs typeface="Comic Sans MS"/>
              </a:rPr>
              <a:t>professionals</a:t>
            </a:r>
            <a:r>
              <a:rPr sz="2000" spc="2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having</a:t>
            </a:r>
            <a:r>
              <a:rPr sz="2000" spc="250" dirty="0">
                <a:latin typeface="Comic Sans MS"/>
                <a:cs typeface="Comic Sans MS"/>
              </a:rPr>
              <a:t>  </a:t>
            </a:r>
            <a:r>
              <a:rPr sz="2000" spc="-10" dirty="0">
                <a:latin typeface="Comic Sans MS"/>
                <a:cs typeface="Comic Sans MS"/>
              </a:rPr>
              <a:t>similar </a:t>
            </a:r>
            <a:r>
              <a:rPr sz="2000" dirty="0">
                <a:latin typeface="Comic Sans MS"/>
                <a:cs typeface="Comic Sans MS"/>
              </a:rPr>
              <a:t>qualification</a:t>
            </a:r>
            <a:r>
              <a:rPr sz="2000" spc="4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4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we</a:t>
            </a:r>
            <a:r>
              <a:rPr sz="2000" spc="4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want</a:t>
            </a:r>
            <a:r>
              <a:rPr sz="2000" spc="46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to </a:t>
            </a:r>
            <a:r>
              <a:rPr sz="2000" dirty="0">
                <a:latin typeface="Comic Sans MS"/>
                <a:cs typeface="Comic Sans MS"/>
              </a:rPr>
              <a:t>compare</a:t>
            </a:r>
            <a:r>
              <a:rPr sz="2000" spc="175" dirty="0">
                <a:latin typeface="Comic Sans MS"/>
                <a:cs typeface="Comic Sans MS"/>
              </a:rPr>
              <a:t>   </a:t>
            </a:r>
            <a:r>
              <a:rPr sz="2000" dirty="0">
                <a:latin typeface="Comic Sans MS"/>
                <a:cs typeface="Comic Sans MS"/>
              </a:rPr>
              <a:t>their</a:t>
            </a:r>
            <a:r>
              <a:rPr sz="2000" spc="175" dirty="0">
                <a:latin typeface="Comic Sans MS"/>
                <a:cs typeface="Comic Sans MS"/>
              </a:rPr>
              <a:t>   </a:t>
            </a:r>
            <a:r>
              <a:rPr sz="2000" dirty="0">
                <a:latin typeface="Comic Sans MS"/>
                <a:cs typeface="Comic Sans MS"/>
              </a:rPr>
              <a:t>income</a:t>
            </a:r>
            <a:r>
              <a:rPr sz="2000" spc="170" dirty="0">
                <a:latin typeface="Comic Sans MS"/>
                <a:cs typeface="Comic Sans MS"/>
              </a:rPr>
              <a:t>   </a:t>
            </a:r>
            <a:r>
              <a:rPr sz="2000" spc="-25" dirty="0">
                <a:latin typeface="Comic Sans MS"/>
                <a:cs typeface="Comic Sans MS"/>
              </a:rPr>
              <a:t>to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5445" y="5656579"/>
            <a:ext cx="19831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0330" algn="l"/>
              </a:tabLst>
            </a:pPr>
            <a:r>
              <a:rPr sz="2000" spc="-10" dirty="0">
                <a:latin typeface="Comic Sans MS"/>
                <a:cs typeface="Comic Sans MS"/>
              </a:rPr>
              <a:t>whether</a:t>
            </a:r>
            <a:r>
              <a:rPr sz="2000" dirty="0">
                <a:latin typeface="Comic Sans MS"/>
                <a:cs typeface="Comic Sans MS"/>
              </a:rPr>
              <a:t>	</a:t>
            </a:r>
            <a:r>
              <a:rPr sz="2000" spc="-20" dirty="0">
                <a:latin typeface="Comic Sans MS"/>
                <a:cs typeface="Comic Sans MS"/>
              </a:rPr>
              <a:t>their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0749" y="5961379"/>
            <a:ext cx="2216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3110" algn="l"/>
              </a:tabLst>
            </a:pPr>
            <a:r>
              <a:rPr sz="2000" spc="-25" dirty="0">
                <a:latin typeface="Comic Sans MS"/>
                <a:cs typeface="Comic Sans MS"/>
              </a:rPr>
              <a:t>is</a:t>
            </a:r>
            <a:r>
              <a:rPr sz="2000" dirty="0">
                <a:latin typeface="Comic Sans MS"/>
                <a:cs typeface="Comic Sans MS"/>
              </a:rPr>
              <a:t>	</a:t>
            </a:r>
            <a:r>
              <a:rPr sz="2000" spc="-10" dirty="0">
                <a:latin typeface="Comic Sans MS"/>
                <a:cs typeface="Comic Sans MS"/>
              </a:rPr>
              <a:t>significantly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29" y="5656579"/>
            <a:ext cx="12376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omic Sans MS"/>
                <a:cs typeface="Comic Sans MS"/>
              </a:rPr>
              <a:t>determine income different.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0767" y="1196339"/>
            <a:ext cx="5443231" cy="18196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0688" y="4265676"/>
            <a:ext cx="4997046" cy="179984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31BD7-BA5D-1A24-F735-5C2A8847A8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47</a:t>
            </a:fld>
            <a:endParaRPr lang="en-PK"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Comic Sans MS"/>
                <a:cs typeface="Comic Sans MS"/>
              </a:rPr>
              <a:t>Two sample T </a:t>
            </a:r>
            <a:r>
              <a:rPr b="0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" y="1068704"/>
            <a:ext cx="8268334" cy="455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9565" algn="l"/>
              </a:tabLst>
            </a:pPr>
            <a:r>
              <a:rPr sz="2200" spc="-10" dirty="0">
                <a:latin typeface="Comic Sans MS"/>
                <a:cs typeface="Comic Sans MS"/>
              </a:rPr>
              <a:t>Real-</a:t>
            </a:r>
            <a:r>
              <a:rPr sz="2200" dirty="0">
                <a:latin typeface="Comic Sans MS"/>
                <a:cs typeface="Comic Sans MS"/>
              </a:rPr>
              <a:t>life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examples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where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20" dirty="0">
                <a:latin typeface="Comic Sans MS"/>
                <a:cs typeface="Comic Sans MS"/>
              </a:rPr>
              <a:t>two-</a:t>
            </a:r>
            <a:r>
              <a:rPr sz="2200" dirty="0">
                <a:latin typeface="Comic Sans MS"/>
                <a:cs typeface="Comic Sans MS"/>
              </a:rPr>
              <a:t>sample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20" dirty="0">
                <a:latin typeface="Comic Sans MS"/>
                <a:cs typeface="Comic Sans MS"/>
              </a:rPr>
              <a:t>T-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for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independent 	samples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30"/>
              </a:spcBef>
              <a:buFont typeface="Wingdings"/>
              <a:buChar char=""/>
            </a:pPr>
            <a:endParaRPr sz="2200">
              <a:latin typeface="Comic Sans MS"/>
              <a:cs typeface="Comic Sans MS"/>
            </a:endParaRPr>
          </a:p>
          <a:p>
            <a:pPr marL="328930" indent="-316230">
              <a:lnSpc>
                <a:spcPct val="100000"/>
              </a:lnSpc>
              <a:spcBef>
                <a:spcPts val="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8930" algn="l"/>
              </a:tabLst>
            </a:pPr>
            <a:r>
              <a:rPr sz="2200" dirty="0">
                <a:latin typeface="Comic Sans MS"/>
                <a:cs typeface="Comic Sans MS"/>
              </a:rPr>
              <a:t>Business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finance</a:t>
            </a:r>
            <a:endParaRPr sz="22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45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Comparing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sales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performance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products</a:t>
            </a:r>
            <a:endParaRPr sz="18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Analyzing</a:t>
            </a:r>
            <a:r>
              <a:rPr sz="1800" spc="-7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effectiveness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marketing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strategies</a:t>
            </a:r>
            <a:endParaRPr sz="1800">
              <a:latin typeface="Comic Sans MS"/>
              <a:cs typeface="Comic Sans MS"/>
            </a:endParaRPr>
          </a:p>
          <a:p>
            <a:pPr marL="329565" indent="-316865">
              <a:lnSpc>
                <a:spcPct val="100000"/>
              </a:lnSpc>
              <a:spcBef>
                <a:spcPts val="509"/>
              </a:spcBef>
              <a:buClr>
                <a:srgbClr val="000099"/>
              </a:buClr>
              <a:buSzPct val="95454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latin typeface="Comic Sans MS"/>
                <a:cs typeface="Comic Sans MS"/>
              </a:rPr>
              <a:t>Healthcare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medicine</a:t>
            </a:r>
            <a:endParaRPr sz="22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50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Examining</a:t>
            </a:r>
            <a:r>
              <a:rPr sz="1800" spc="-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effects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treatments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patient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outcomes</a:t>
            </a:r>
            <a:endParaRPr sz="18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Comparing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blood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pressure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levels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patient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groups</a:t>
            </a:r>
            <a:endParaRPr sz="1800">
              <a:latin typeface="Comic Sans MS"/>
              <a:cs typeface="Comic Sans MS"/>
            </a:endParaRPr>
          </a:p>
          <a:p>
            <a:pPr marL="329565" indent="-316865">
              <a:lnSpc>
                <a:spcPct val="100000"/>
              </a:lnSpc>
              <a:spcBef>
                <a:spcPts val="515"/>
              </a:spcBef>
              <a:buClr>
                <a:srgbClr val="000099"/>
              </a:buClr>
              <a:buSzPct val="95454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latin typeface="Comic Sans MS"/>
                <a:cs typeface="Comic Sans MS"/>
              </a:rPr>
              <a:t>Social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sciences</a:t>
            </a:r>
            <a:endParaRPr sz="2200">
              <a:latin typeface="Comic Sans MS"/>
              <a:cs typeface="Comic Sans MS"/>
            </a:endParaRPr>
          </a:p>
          <a:p>
            <a:pPr marL="697230" marR="651510" lvl="1" indent="-262890">
              <a:lnSpc>
                <a:spcPct val="100000"/>
              </a:lnSpc>
              <a:spcBef>
                <a:spcPts val="450"/>
              </a:spcBef>
              <a:buClr>
                <a:srgbClr val="000099"/>
              </a:buClr>
              <a:buFont typeface="Wingdings"/>
              <a:buChar char=""/>
              <a:tabLst>
                <a:tab pos="698500" algn="l"/>
              </a:tabLst>
            </a:pPr>
            <a:r>
              <a:rPr sz="1800" dirty="0">
                <a:latin typeface="Comic Sans MS"/>
                <a:cs typeface="Comic Sans MS"/>
              </a:rPr>
              <a:t>Analyzing</a:t>
            </a:r>
            <a:r>
              <a:rPr sz="1800" spc="-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differences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academic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performance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between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two 	</a:t>
            </a:r>
            <a:r>
              <a:rPr sz="1800" spc="-10" dirty="0">
                <a:latin typeface="Comic Sans MS"/>
                <a:cs typeface="Comic Sans MS"/>
              </a:rPr>
              <a:t>schools</a:t>
            </a:r>
            <a:endParaRPr sz="1800">
              <a:latin typeface="Comic Sans MS"/>
              <a:cs typeface="Comic Sans MS"/>
            </a:endParaRPr>
          </a:p>
          <a:p>
            <a:pPr marL="697230" lvl="1" indent="-262890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Font typeface="Wingdings"/>
              <a:buChar char=""/>
              <a:tabLst>
                <a:tab pos="697230" algn="l"/>
              </a:tabLst>
            </a:pPr>
            <a:r>
              <a:rPr sz="1800" dirty="0">
                <a:latin typeface="Comic Sans MS"/>
                <a:cs typeface="Comic Sans MS"/>
              </a:rPr>
              <a:t>Comparing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levels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happiness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among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age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groups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3B4FC-7C51-7076-ABD8-C4BC0DCD4C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48</a:t>
            </a:fld>
            <a:endParaRPr lang="en-PK"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541" y="924813"/>
            <a:ext cx="9004300" cy="502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8295" marR="5080" indent="-316230" algn="just">
              <a:lnSpc>
                <a:spcPct val="100000"/>
              </a:lnSpc>
              <a:spcBef>
                <a:spcPts val="10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Independent</a:t>
            </a:r>
            <a:r>
              <a:rPr sz="2000" spc="10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Samples</a:t>
            </a:r>
            <a:r>
              <a:rPr sz="2000" spc="1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with</a:t>
            </a:r>
            <a:r>
              <a:rPr sz="2000" spc="1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Unknown</a:t>
            </a:r>
            <a:r>
              <a:rPr sz="2000" spc="1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Standard</a:t>
            </a:r>
            <a:r>
              <a:rPr sz="2000" spc="1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Deviation</a:t>
            </a:r>
            <a:r>
              <a:rPr sz="2000" spc="1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omic Sans MS"/>
                <a:cs typeface="Comic Sans MS"/>
              </a:rPr>
              <a:t>(Two-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2000" spc="1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Comic Sans MS"/>
                <a:cs typeface="Comic Sans MS"/>
              </a:rPr>
              <a:t>t- 	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test):</a:t>
            </a:r>
            <a:r>
              <a:rPr sz="2000" spc="4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434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type</a:t>
            </a:r>
            <a:r>
              <a:rPr sz="2000" spc="4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44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4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434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434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when</a:t>
            </a:r>
            <a:r>
              <a:rPr sz="2000" spc="434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comparing</a:t>
            </a:r>
            <a:r>
              <a:rPr sz="2000" spc="4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4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means</a:t>
            </a:r>
            <a:r>
              <a:rPr sz="2000" spc="4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44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two 	</a:t>
            </a:r>
            <a:r>
              <a:rPr sz="2000" dirty="0">
                <a:latin typeface="Comic Sans MS"/>
                <a:cs typeface="Comic Sans MS"/>
              </a:rPr>
              <a:t>independent</a:t>
            </a:r>
            <a:r>
              <a:rPr sz="2000" spc="1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1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1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populations,</a:t>
            </a:r>
            <a:r>
              <a:rPr sz="2000" spc="1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1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1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standard</a:t>
            </a:r>
            <a:r>
              <a:rPr sz="2000" spc="17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deviation</a:t>
            </a:r>
            <a:r>
              <a:rPr sz="2000" spc="1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</a:t>
            </a:r>
            <a:r>
              <a:rPr sz="2000" spc="16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each 	</a:t>
            </a:r>
            <a:r>
              <a:rPr sz="2000" dirty="0">
                <a:latin typeface="Comic Sans MS"/>
                <a:cs typeface="Comic Sans MS"/>
              </a:rPr>
              <a:t>group</a:t>
            </a:r>
            <a:r>
              <a:rPr sz="2000" spc="2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229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unknown.</a:t>
            </a:r>
            <a:r>
              <a:rPr sz="2000" spc="2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2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2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can</a:t>
            </a:r>
            <a:r>
              <a:rPr sz="2000" spc="229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</a:t>
            </a:r>
            <a:r>
              <a:rPr sz="2000" spc="2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performed</a:t>
            </a:r>
            <a:r>
              <a:rPr sz="2000" spc="2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assuming</a:t>
            </a:r>
            <a:r>
              <a:rPr sz="2000" spc="2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equal</a:t>
            </a:r>
            <a:r>
              <a:rPr sz="2000" spc="24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variances 	</a:t>
            </a:r>
            <a:r>
              <a:rPr sz="2000" dirty="0">
                <a:latin typeface="Comic Sans MS"/>
                <a:cs typeface="Comic Sans MS"/>
              </a:rPr>
              <a:t>(pooled</a:t>
            </a:r>
            <a:r>
              <a:rPr sz="2000" spc="-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variances)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unequal</a:t>
            </a:r>
            <a:r>
              <a:rPr sz="2000" spc="-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(unpooled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variances).</a:t>
            </a:r>
            <a:endParaRPr sz="2000">
              <a:latin typeface="Comic Sans MS"/>
              <a:cs typeface="Comic Sans MS"/>
            </a:endParaRPr>
          </a:p>
          <a:p>
            <a:pPr marL="328295" marR="6350" indent="-316230" algn="just">
              <a:lnSpc>
                <a:spcPct val="100000"/>
              </a:lnSpc>
              <a:spcBef>
                <a:spcPts val="480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Pooled</a:t>
            </a:r>
            <a:r>
              <a:rPr sz="2000" spc="24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Variances:</a:t>
            </a:r>
            <a:r>
              <a:rPr sz="2000" spc="25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25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pooled</a:t>
            </a:r>
            <a:r>
              <a:rPr sz="2000" spc="2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250" dirty="0">
                <a:latin typeface="Comic Sans MS"/>
                <a:cs typeface="Comic Sans MS"/>
              </a:rPr>
              <a:t> 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2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assumes</a:t>
            </a:r>
            <a:r>
              <a:rPr sz="2000" spc="2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that</a:t>
            </a:r>
            <a:r>
              <a:rPr sz="2000" spc="240" dirty="0">
                <a:latin typeface="Comic Sans MS"/>
                <a:cs typeface="Comic Sans MS"/>
              </a:rPr>
              <a:t>  </a:t>
            </a:r>
            <a:r>
              <a:rPr sz="2000" spc="-25" dirty="0">
                <a:latin typeface="Comic Sans MS"/>
                <a:cs typeface="Comic Sans MS"/>
              </a:rPr>
              <a:t>the 	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7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9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8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8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9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being</a:t>
            </a:r>
            <a:r>
              <a:rPr sz="2000" spc="9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compared</a:t>
            </a:r>
            <a:r>
              <a:rPr sz="2000" spc="9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are</a:t>
            </a:r>
            <a:r>
              <a:rPr sz="2000" spc="9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equal</a:t>
            </a:r>
            <a:r>
              <a:rPr sz="2000" spc="9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also</a:t>
            </a:r>
            <a:r>
              <a:rPr sz="2000" spc="90" dirty="0">
                <a:latin typeface="Comic Sans MS"/>
                <a:cs typeface="Comic Sans MS"/>
              </a:rPr>
              <a:t>  </a:t>
            </a:r>
            <a:r>
              <a:rPr sz="2000" spc="-10" dirty="0">
                <a:latin typeface="Comic Sans MS"/>
                <a:cs typeface="Comic Sans MS"/>
              </a:rPr>
              <a:t>called 	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Student</a:t>
            </a:r>
            <a:r>
              <a:rPr sz="2000" spc="16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t</a:t>
            </a:r>
            <a:r>
              <a:rPr sz="2000" spc="17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test.</a:t>
            </a:r>
            <a:r>
              <a:rPr sz="2000" spc="17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18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18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often</a:t>
            </a:r>
            <a:r>
              <a:rPr sz="2000" spc="18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1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when</a:t>
            </a:r>
            <a:r>
              <a:rPr sz="2000" spc="18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there</a:t>
            </a:r>
            <a:r>
              <a:rPr sz="2000" spc="17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19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no</a:t>
            </a:r>
            <a:r>
              <a:rPr sz="2000" spc="1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prior</a:t>
            </a:r>
            <a:r>
              <a:rPr sz="2000" spc="19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knowledge</a:t>
            </a:r>
            <a:r>
              <a:rPr sz="2000" spc="18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or 	</a:t>
            </a:r>
            <a:r>
              <a:rPr sz="2000" dirty="0">
                <a:latin typeface="Comic Sans MS"/>
                <a:cs typeface="Comic Sans MS"/>
              </a:rPr>
              <a:t>reason</a:t>
            </a:r>
            <a:r>
              <a:rPr sz="2000" spc="2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3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suspect</a:t>
            </a:r>
            <a:r>
              <a:rPr sz="2000" spc="3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that</a:t>
            </a:r>
            <a:r>
              <a:rPr sz="2000" spc="3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2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population</a:t>
            </a:r>
            <a:r>
              <a:rPr sz="2000" spc="3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3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differ.</a:t>
            </a:r>
            <a:r>
              <a:rPr sz="2000" spc="4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30" dirty="0">
                <a:latin typeface="Comic Sans MS"/>
                <a:cs typeface="Comic Sans MS"/>
              </a:rPr>
              <a:t>  </a:t>
            </a:r>
            <a:r>
              <a:rPr sz="2000" spc="-10" dirty="0">
                <a:latin typeface="Comic Sans MS"/>
                <a:cs typeface="Comic Sans MS"/>
              </a:rPr>
              <a:t>pooled 	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29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3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calculates</a:t>
            </a:r>
            <a:r>
              <a:rPr sz="2000" spc="3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3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common</a:t>
            </a:r>
            <a:r>
              <a:rPr sz="2000" spc="3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</a:t>
            </a:r>
            <a:r>
              <a:rPr sz="2000" spc="3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estimate</a:t>
            </a:r>
            <a:r>
              <a:rPr sz="2000" spc="3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by</a:t>
            </a:r>
            <a:r>
              <a:rPr sz="2000" spc="3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pooling</a:t>
            </a:r>
            <a:r>
              <a:rPr sz="2000" spc="31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the 	</a:t>
            </a: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from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both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groups.</a:t>
            </a:r>
            <a:endParaRPr sz="2000">
              <a:latin typeface="Comic Sans MS"/>
              <a:cs typeface="Comic Sans MS"/>
            </a:endParaRPr>
          </a:p>
          <a:p>
            <a:pPr marL="328295" marR="5715" indent="-316230" algn="just">
              <a:lnSpc>
                <a:spcPct val="100000"/>
              </a:lnSpc>
              <a:spcBef>
                <a:spcPts val="484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Unpooled</a:t>
            </a:r>
            <a:r>
              <a:rPr sz="2000" spc="14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Variances:</a:t>
            </a:r>
            <a:r>
              <a:rPr sz="2000" spc="15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14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unpooled</a:t>
            </a:r>
            <a:r>
              <a:rPr sz="2000" spc="15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150" dirty="0">
                <a:latin typeface="Comic Sans MS"/>
                <a:cs typeface="Comic Sans MS"/>
              </a:rPr>
              <a:t> 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test,</a:t>
            </a:r>
            <a:r>
              <a:rPr sz="2000" spc="1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also</a:t>
            </a:r>
            <a:r>
              <a:rPr sz="2000" spc="1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known</a:t>
            </a:r>
            <a:r>
              <a:rPr sz="2000" spc="145" dirty="0">
                <a:latin typeface="Comic Sans MS"/>
                <a:cs typeface="Comic Sans MS"/>
              </a:rPr>
              <a:t>  </a:t>
            </a:r>
            <a:r>
              <a:rPr sz="2000" spc="-25" dirty="0">
                <a:latin typeface="Comic Sans MS"/>
                <a:cs typeface="Comic Sans MS"/>
              </a:rPr>
              <a:t>as 	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Welch's</a:t>
            </a:r>
            <a:r>
              <a:rPr sz="2000" spc="75" dirty="0">
                <a:solidFill>
                  <a:srgbClr val="FF0000"/>
                </a:solidFill>
                <a:latin typeface="Comic Sans MS"/>
                <a:cs typeface="Comic Sans MS"/>
              </a:rPr>
              <a:t>  </a:t>
            </a:r>
            <a:r>
              <a:rPr sz="2000" spc="-10" dirty="0">
                <a:solidFill>
                  <a:srgbClr val="FF0000"/>
                </a:solidFill>
                <a:latin typeface="Comic Sans MS"/>
                <a:cs typeface="Comic Sans MS"/>
              </a:rPr>
              <a:t>t-</a:t>
            </a:r>
            <a:r>
              <a:rPr sz="2000" dirty="0">
                <a:solidFill>
                  <a:srgbClr val="FF0000"/>
                </a:solidFill>
                <a:latin typeface="Comic Sans MS"/>
                <a:cs typeface="Comic Sans MS"/>
              </a:rPr>
              <a:t>test</a:t>
            </a:r>
            <a:r>
              <a:rPr sz="2000" dirty="0">
                <a:latin typeface="Comic Sans MS"/>
                <a:cs typeface="Comic Sans MS"/>
              </a:rPr>
              <a:t>,</a:t>
            </a:r>
            <a:r>
              <a:rPr sz="2000" spc="8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does</a:t>
            </a:r>
            <a:r>
              <a:rPr sz="2000" spc="7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not</a:t>
            </a:r>
            <a:r>
              <a:rPr sz="2000" spc="9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assume</a:t>
            </a:r>
            <a:r>
              <a:rPr sz="2000" spc="8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equal</a:t>
            </a:r>
            <a:r>
              <a:rPr sz="2000" spc="8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8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between</a:t>
            </a:r>
            <a:r>
              <a:rPr sz="2000" spc="8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80" dirty="0">
                <a:latin typeface="Comic Sans MS"/>
                <a:cs typeface="Comic Sans MS"/>
              </a:rPr>
              <a:t>  </a:t>
            </a:r>
            <a:r>
              <a:rPr sz="2000" spc="-25" dirty="0">
                <a:latin typeface="Comic Sans MS"/>
                <a:cs typeface="Comic Sans MS"/>
              </a:rPr>
              <a:t>two 	</a:t>
            </a:r>
            <a:r>
              <a:rPr sz="2000" dirty="0">
                <a:latin typeface="Comic Sans MS"/>
                <a:cs typeface="Comic Sans MS"/>
              </a:rPr>
              <a:t>groups.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It</a:t>
            </a:r>
            <a:r>
              <a:rPr sz="2000" spc="6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7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when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there</a:t>
            </a:r>
            <a:r>
              <a:rPr sz="2000" spc="7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reason</a:t>
            </a:r>
            <a:r>
              <a:rPr sz="2000" spc="7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6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believe</a:t>
            </a:r>
            <a:r>
              <a:rPr sz="2000" spc="7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80" dirty="0">
                <a:latin typeface="Comic Sans MS"/>
                <a:cs typeface="Comic Sans MS"/>
              </a:rPr>
              <a:t>  </a:t>
            </a:r>
            <a:r>
              <a:rPr sz="2000" spc="-10" dirty="0">
                <a:latin typeface="Comic Sans MS"/>
                <a:cs typeface="Comic Sans MS"/>
              </a:rPr>
              <a:t>evidence 	</a:t>
            </a:r>
            <a:r>
              <a:rPr sz="2000" dirty="0">
                <a:latin typeface="Comic Sans MS"/>
                <a:cs typeface="Comic Sans MS"/>
              </a:rPr>
              <a:t>suggesting</a:t>
            </a:r>
            <a:r>
              <a:rPr sz="2000" spc="30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that</a:t>
            </a:r>
            <a:r>
              <a:rPr sz="2000" spc="3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3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population</a:t>
            </a:r>
            <a:r>
              <a:rPr sz="2000" spc="3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3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differ.</a:t>
            </a:r>
            <a:r>
              <a:rPr sz="2000" spc="3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3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3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adjusts</a:t>
            </a:r>
            <a:r>
              <a:rPr sz="2000" spc="35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for 	</a:t>
            </a:r>
            <a:r>
              <a:rPr sz="2000" dirty="0">
                <a:latin typeface="Comic Sans MS"/>
                <a:cs typeface="Comic Sans MS"/>
              </a:rPr>
              <a:t>unequal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by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using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separate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estimates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each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group.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2C5E2-21F0-E5A9-0D7D-C56B3D1A7E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49</a:t>
            </a:fld>
            <a:endParaRPr lang="en-PK"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</a:t>
            </a:r>
            <a:r>
              <a:rPr spc="-10" dirty="0"/>
              <a:t>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81178" y="864463"/>
            <a:ext cx="8851265" cy="47815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10" dirty="0">
                <a:latin typeface="Comic Sans MS"/>
                <a:cs typeface="Comic Sans MS"/>
              </a:rPr>
              <a:t>Example</a:t>
            </a:r>
            <a:endParaRPr sz="2000">
              <a:latin typeface="Comic Sans MS"/>
              <a:cs typeface="Comic Sans MS"/>
            </a:endParaRPr>
          </a:p>
          <a:p>
            <a:pPr marL="328295" marR="121920" indent="-316230">
              <a:lnSpc>
                <a:spcPct val="100000"/>
              </a:lnSpc>
              <a:spcBef>
                <a:spcPts val="480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Business</a:t>
            </a:r>
            <a:r>
              <a:rPr sz="2000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might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t-test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determine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new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advertising</a:t>
            </a:r>
            <a:r>
              <a:rPr sz="2000" spc="-10" dirty="0">
                <a:latin typeface="Comic Sans MS"/>
                <a:cs typeface="Comic Sans MS"/>
              </a:rPr>
              <a:t> campaign 	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more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effective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than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previous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one.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5"/>
              </a:spcBef>
              <a:buClr>
                <a:srgbClr val="000099"/>
              </a:buClr>
              <a:buFont typeface="Wingdings"/>
              <a:buChar char=""/>
            </a:pPr>
            <a:endParaRPr sz="2000">
              <a:latin typeface="Comic Sans MS"/>
              <a:cs typeface="Comic Sans MS"/>
            </a:endParaRPr>
          </a:p>
          <a:p>
            <a:pPr marL="328295" marR="508000" indent="-316230">
              <a:lnSpc>
                <a:spcPct val="100000"/>
              </a:lnSpc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healthcare</a:t>
            </a:r>
            <a:r>
              <a:rPr sz="2000" dirty="0">
                <a:latin typeface="Comic Sans MS"/>
                <a:cs typeface="Comic Sans MS"/>
              </a:rPr>
              <a:t>,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tests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can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compare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effectiveness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of 	</a:t>
            </a:r>
            <a:r>
              <a:rPr sz="2000" dirty="0">
                <a:latin typeface="Comic Sans MS"/>
                <a:cs typeface="Comic Sans MS"/>
              </a:rPr>
              <a:t>different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treatments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particular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disease.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0"/>
              </a:spcBef>
              <a:buClr>
                <a:srgbClr val="000099"/>
              </a:buClr>
              <a:buFont typeface="Wingdings"/>
              <a:buChar char=""/>
            </a:pPr>
            <a:endParaRPr sz="2000">
              <a:latin typeface="Comic Sans MS"/>
              <a:cs typeface="Comic Sans MS"/>
            </a:endParaRPr>
          </a:p>
          <a:p>
            <a:pPr marL="328295" marR="18415" indent="-316230">
              <a:lnSpc>
                <a:spcPct val="100000"/>
              </a:lnSpc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education</a:t>
            </a:r>
            <a:r>
              <a:rPr sz="2000" dirty="0">
                <a:latin typeface="Comic Sans MS"/>
                <a:cs typeface="Comic Sans MS"/>
              </a:rPr>
              <a:t>,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tests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can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determine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there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significant 	</a:t>
            </a:r>
            <a:r>
              <a:rPr sz="2000" dirty="0">
                <a:latin typeface="Comic Sans MS"/>
                <a:cs typeface="Comic Sans MS"/>
              </a:rPr>
              <a:t>difference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scores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between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students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who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received 	</a:t>
            </a:r>
            <a:r>
              <a:rPr sz="2000" dirty="0">
                <a:latin typeface="Comic Sans MS"/>
                <a:cs typeface="Comic Sans MS"/>
              </a:rPr>
              <a:t>different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teaching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methods.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5"/>
              </a:spcBef>
              <a:buClr>
                <a:srgbClr val="000099"/>
              </a:buClr>
              <a:buFont typeface="Wingdings"/>
              <a:buChar char=""/>
            </a:pPr>
            <a:endParaRPr sz="2000">
              <a:latin typeface="Comic Sans MS"/>
              <a:cs typeface="Comic Sans MS"/>
            </a:endParaRPr>
          </a:p>
          <a:p>
            <a:pPr marL="328295" marR="5080" indent="-316230">
              <a:lnSpc>
                <a:spcPct val="100000"/>
              </a:lnSpc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Overall,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t-test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powerful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tool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statistics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that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helps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make 	</a:t>
            </a:r>
            <a:r>
              <a:rPr sz="2000" dirty="0">
                <a:latin typeface="Comic Sans MS"/>
                <a:cs typeface="Comic Sans MS"/>
              </a:rPr>
              <a:t>decisions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based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data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provides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way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measure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reliability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of 	</a:t>
            </a:r>
            <a:r>
              <a:rPr sz="2000" dirty="0">
                <a:latin typeface="Comic Sans MS"/>
                <a:cs typeface="Comic Sans MS"/>
              </a:rPr>
              <a:t>our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conclusions.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Comic Sans MS"/>
                <a:cs typeface="Comic Sans MS"/>
              </a:rPr>
              <a:t>Two sample T </a:t>
            </a:r>
            <a:r>
              <a:rPr b="0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729" y="1068704"/>
            <a:ext cx="8526145" cy="451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omic Sans MS"/>
                <a:cs typeface="Comic Sans MS"/>
              </a:rPr>
              <a:t>Assumptions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related</a:t>
            </a:r>
            <a:r>
              <a:rPr sz="2200" spc="-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7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Independent</a:t>
            </a:r>
            <a:r>
              <a:rPr sz="2200" spc="-10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Samples</a:t>
            </a:r>
            <a:r>
              <a:rPr sz="2200" spc="-7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T-</a:t>
            </a:r>
            <a:r>
              <a:rPr sz="2200" spc="-20" dirty="0">
                <a:latin typeface="Comic Sans MS"/>
                <a:cs typeface="Comic Sans MS"/>
              </a:rPr>
              <a:t>test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2200">
              <a:latin typeface="Comic Sans MS"/>
              <a:cs typeface="Comic Sans MS"/>
            </a:endParaRPr>
          </a:p>
          <a:p>
            <a:pPr marL="328930" indent="-316230">
              <a:lnSpc>
                <a:spcPct val="100000"/>
              </a:lnSpc>
              <a:buClr>
                <a:srgbClr val="000099"/>
              </a:buClr>
              <a:buSzPct val="95454"/>
              <a:buFont typeface="Wingdings"/>
              <a:buChar char=""/>
              <a:tabLst>
                <a:tab pos="328930" algn="l"/>
              </a:tabLst>
            </a:pPr>
            <a:r>
              <a:rPr sz="2200" dirty="0">
                <a:latin typeface="Comic Sans MS"/>
                <a:cs typeface="Comic Sans MS"/>
              </a:rPr>
              <a:t>Assumes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are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independent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from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spc="-20" dirty="0">
                <a:latin typeface="Comic Sans MS"/>
                <a:cs typeface="Comic Sans MS"/>
              </a:rPr>
              <a:t>each</a:t>
            </a:r>
            <a:endParaRPr sz="2200">
              <a:latin typeface="Comic Sans MS"/>
              <a:cs typeface="Comic Sans MS"/>
            </a:endParaRPr>
          </a:p>
          <a:p>
            <a:pPr marL="329565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Comic Sans MS"/>
                <a:cs typeface="Comic Sans MS"/>
              </a:rPr>
              <a:t>other.</a:t>
            </a:r>
            <a:endParaRPr sz="2200">
              <a:latin typeface="Comic Sans MS"/>
              <a:cs typeface="Comic Sans MS"/>
            </a:endParaRPr>
          </a:p>
          <a:p>
            <a:pPr marL="328930" indent="-316230">
              <a:lnSpc>
                <a:spcPct val="100000"/>
              </a:lnSpc>
              <a:spcBef>
                <a:spcPts val="525"/>
              </a:spcBef>
              <a:buClr>
                <a:srgbClr val="000099"/>
              </a:buClr>
              <a:buSzPct val="93181"/>
              <a:buFont typeface="Wingdings"/>
              <a:buChar char=""/>
              <a:tabLst>
                <a:tab pos="328930" algn="l"/>
              </a:tabLst>
            </a:pPr>
            <a:r>
              <a:rPr sz="2200" dirty="0">
                <a:latin typeface="Comic Sans MS"/>
                <a:cs typeface="Comic Sans MS"/>
              </a:rPr>
              <a:t>Assumes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populations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have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normal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distributions.</a:t>
            </a:r>
            <a:endParaRPr sz="2200">
              <a:latin typeface="Comic Sans MS"/>
              <a:cs typeface="Comic Sans MS"/>
            </a:endParaRPr>
          </a:p>
          <a:p>
            <a:pPr marL="328930" indent="-316230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SzPct val="93181"/>
              <a:buFont typeface="Wingdings"/>
              <a:buChar char=""/>
              <a:tabLst>
                <a:tab pos="328930" algn="l"/>
              </a:tabLst>
            </a:pPr>
            <a:r>
              <a:rPr sz="2200" dirty="0">
                <a:latin typeface="Comic Sans MS"/>
                <a:cs typeface="Comic Sans MS"/>
              </a:rPr>
              <a:t>Assumes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homogeneity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variance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between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groups.</a:t>
            </a:r>
            <a:endParaRPr sz="2200">
              <a:latin typeface="Comic Sans MS"/>
              <a:cs typeface="Comic Sans MS"/>
            </a:endParaRPr>
          </a:p>
          <a:p>
            <a:pPr marL="328295" marR="870585" indent="-316230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SzPct val="93181"/>
              <a:buFont typeface="Wingdings"/>
              <a:buChar char=""/>
              <a:tabLst>
                <a:tab pos="329565" algn="l"/>
              </a:tabLst>
            </a:pPr>
            <a:r>
              <a:rPr sz="2200" dirty="0">
                <a:latin typeface="Comic Sans MS"/>
                <a:cs typeface="Comic Sans MS"/>
              </a:rPr>
              <a:t>Assumes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measurements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made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on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group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of 	</a:t>
            </a:r>
            <a:r>
              <a:rPr sz="2200" dirty="0">
                <a:latin typeface="Comic Sans MS"/>
                <a:cs typeface="Comic Sans MS"/>
              </a:rPr>
              <a:t>objects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are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statistically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independent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each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other.</a:t>
            </a:r>
            <a:endParaRPr sz="2200">
              <a:latin typeface="Comic Sans MS"/>
              <a:cs typeface="Comic Sans MS"/>
            </a:endParaRPr>
          </a:p>
          <a:p>
            <a:pPr marL="328930" indent="-316230">
              <a:lnSpc>
                <a:spcPct val="100000"/>
              </a:lnSpc>
              <a:spcBef>
                <a:spcPts val="525"/>
              </a:spcBef>
              <a:buClr>
                <a:srgbClr val="000099"/>
              </a:buClr>
              <a:buSzPct val="93181"/>
              <a:buFont typeface="Wingdings"/>
              <a:buChar char=""/>
              <a:tabLst>
                <a:tab pos="328930" algn="l"/>
              </a:tabLst>
            </a:pPr>
            <a:r>
              <a:rPr sz="2200" dirty="0">
                <a:latin typeface="Comic Sans MS"/>
                <a:cs typeface="Comic Sans MS"/>
              </a:rPr>
              <a:t>Assumes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all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observations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within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each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are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randomly</a:t>
            </a:r>
            <a:endParaRPr sz="2200">
              <a:latin typeface="Comic Sans MS"/>
              <a:cs typeface="Comic Sans MS"/>
            </a:endParaRPr>
          </a:p>
          <a:p>
            <a:pPr marL="329565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selected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independently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distributed.</a:t>
            </a:r>
            <a:endParaRPr sz="2200">
              <a:latin typeface="Comic Sans MS"/>
              <a:cs typeface="Comic Sans MS"/>
            </a:endParaRPr>
          </a:p>
          <a:p>
            <a:pPr marL="328295" marR="615315" indent="-316230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SzPct val="93181"/>
              <a:buFont typeface="Wingdings"/>
              <a:buChar char=""/>
              <a:tabLst>
                <a:tab pos="329565" algn="l"/>
              </a:tabLst>
            </a:pPr>
            <a:r>
              <a:rPr sz="2200" dirty="0">
                <a:latin typeface="Comic Sans MS"/>
                <a:cs typeface="Comic Sans MS"/>
              </a:rPr>
              <a:t>Assumes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there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equal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or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nearly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equal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spc="-20" dirty="0">
                <a:latin typeface="Comic Sans MS"/>
                <a:cs typeface="Comic Sans MS"/>
              </a:rPr>
              <a:t>size 	</a:t>
            </a:r>
            <a:r>
              <a:rPr sz="2200" dirty="0">
                <a:latin typeface="Comic Sans MS"/>
                <a:cs typeface="Comic Sans MS"/>
              </a:rPr>
              <a:t>between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groups being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tested.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15C0-8CFA-4B19-632A-F3882A63F2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50</a:t>
            </a:fld>
            <a:endParaRPr lang="en-PK"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Comic Sans MS"/>
                <a:cs typeface="Comic Sans MS"/>
              </a:rPr>
              <a:t>Two sample T </a:t>
            </a:r>
            <a:r>
              <a:rPr b="0" spc="-20" dirty="0">
                <a:latin typeface="Comic Sans MS"/>
                <a:cs typeface="Comic Sans MS"/>
              </a:rPr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" y="1001235"/>
            <a:ext cx="8162925" cy="522160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28930" indent="-316230">
              <a:lnSpc>
                <a:spcPct val="100000"/>
              </a:lnSpc>
              <a:spcBef>
                <a:spcPts val="62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8930" algn="l"/>
              </a:tabLst>
            </a:pP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Welch's</a:t>
            </a:r>
            <a:r>
              <a:rPr sz="2200" b="1" spc="-8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spc="-10" dirty="0">
                <a:solidFill>
                  <a:srgbClr val="0000FF"/>
                </a:solidFill>
                <a:latin typeface="Comic Sans MS"/>
                <a:cs typeface="Comic Sans MS"/>
              </a:rPr>
              <a:t>t-</a:t>
            </a:r>
            <a:r>
              <a:rPr sz="2200" b="1" spc="-20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endParaRPr sz="2200">
              <a:latin typeface="Comic Sans MS"/>
              <a:cs typeface="Comic Sans MS"/>
            </a:endParaRPr>
          </a:p>
          <a:p>
            <a:pPr marL="329565" indent="-316865">
              <a:lnSpc>
                <a:spcPct val="100000"/>
              </a:lnSpc>
              <a:spcBef>
                <a:spcPts val="490"/>
              </a:spcBef>
              <a:buClr>
                <a:srgbClr val="000099"/>
              </a:buClr>
              <a:buSzPct val="95000"/>
              <a:buFont typeface="Wingdings"/>
              <a:buChar char="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Welch's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t-test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does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not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assume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equal</a:t>
            </a:r>
            <a:r>
              <a:rPr sz="2000" spc="-10" dirty="0">
                <a:latin typeface="Comic Sans MS"/>
                <a:cs typeface="Comic Sans MS"/>
              </a:rPr>
              <a:t> variances.</a:t>
            </a:r>
            <a:endParaRPr sz="2000">
              <a:latin typeface="Comic Sans MS"/>
              <a:cs typeface="Comic Sans MS"/>
            </a:endParaRPr>
          </a:p>
          <a:p>
            <a:pPr marL="329565" marR="5080" indent="-317500">
              <a:lnSpc>
                <a:spcPct val="100000"/>
              </a:lnSpc>
              <a:spcBef>
                <a:spcPts val="480"/>
              </a:spcBef>
              <a:buClr>
                <a:srgbClr val="000099"/>
              </a:buClr>
              <a:buSzPct val="95000"/>
              <a:buFont typeface="Wingdings"/>
              <a:buChar char="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It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also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known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"unpaired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t-test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with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unequal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variances"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or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"unequal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test"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spc="-50" dirty="0"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  <a:p>
            <a:pPr marL="329565" marR="438150" indent="-317500">
              <a:lnSpc>
                <a:spcPct val="100000"/>
              </a:lnSpc>
              <a:spcBef>
                <a:spcPts val="480"/>
              </a:spcBef>
              <a:buClr>
                <a:srgbClr val="000099"/>
              </a:buClr>
              <a:buSzPct val="95000"/>
              <a:buFont typeface="Wingdings"/>
              <a:buChar char="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Welch's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adjusts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unequal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 by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modifying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the </a:t>
            </a:r>
            <a:r>
              <a:rPr sz="2000" dirty="0">
                <a:latin typeface="Comic Sans MS"/>
                <a:cs typeface="Comic Sans MS"/>
              </a:rPr>
              <a:t>degrees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freedom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calculation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10" dirty="0">
                <a:latin typeface="Comic Sans MS"/>
                <a:cs typeface="Comic Sans MS"/>
              </a:rPr>
              <a:t> t-statistic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2000">
              <a:latin typeface="Comic Sans MS"/>
              <a:cs typeface="Comic Sans MS"/>
            </a:endParaRPr>
          </a:p>
          <a:p>
            <a:pPr marL="328930" indent="-316230" algn="just">
              <a:lnSpc>
                <a:spcPct val="100000"/>
              </a:lnSpc>
              <a:buClr>
                <a:srgbClr val="000099"/>
              </a:buClr>
              <a:buSzPct val="93181"/>
              <a:buFont typeface="Wingdings"/>
              <a:buChar char=""/>
              <a:tabLst>
                <a:tab pos="328930" algn="l"/>
              </a:tabLst>
            </a:pP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Student</a:t>
            </a:r>
            <a:r>
              <a:rPr sz="22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22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b="1" spc="-20" dirty="0">
                <a:solidFill>
                  <a:srgbClr val="0000FF"/>
                </a:solidFill>
                <a:latin typeface="Comic Sans MS"/>
                <a:cs typeface="Comic Sans MS"/>
              </a:rPr>
              <a:t>test</a:t>
            </a:r>
            <a:endParaRPr sz="2200">
              <a:latin typeface="Comic Sans MS"/>
              <a:cs typeface="Comic Sans MS"/>
            </a:endParaRPr>
          </a:p>
          <a:p>
            <a:pPr marL="328295" marR="333375" indent="-316230" algn="just">
              <a:lnSpc>
                <a:spcPct val="100000"/>
              </a:lnSpc>
              <a:spcBef>
                <a:spcPts val="490"/>
              </a:spcBef>
              <a:buClr>
                <a:srgbClr val="000099"/>
              </a:buClr>
              <a:buSzPct val="95000"/>
              <a:buFont typeface="Wingdings"/>
              <a:buChar char="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Student's</a:t>
            </a:r>
            <a:r>
              <a:rPr sz="2000" spc="-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t-test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assumes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equal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between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two 	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being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compared.</a:t>
            </a:r>
            <a:endParaRPr sz="2000">
              <a:latin typeface="Comic Sans MS"/>
              <a:cs typeface="Comic Sans MS"/>
            </a:endParaRPr>
          </a:p>
          <a:p>
            <a:pPr marL="328295" marR="779780" indent="-316230" algn="just">
              <a:lnSpc>
                <a:spcPct val="100000"/>
              </a:lnSpc>
              <a:spcBef>
                <a:spcPts val="480"/>
              </a:spcBef>
              <a:buClr>
                <a:srgbClr val="000099"/>
              </a:buClr>
              <a:buSzPct val="95000"/>
              <a:buFont typeface="Wingdings"/>
              <a:buChar char="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assumption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known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"homogeneity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variances" 	assumption.</a:t>
            </a:r>
            <a:endParaRPr sz="2000">
              <a:latin typeface="Comic Sans MS"/>
              <a:cs typeface="Comic Sans MS"/>
            </a:endParaRPr>
          </a:p>
          <a:p>
            <a:pPr marL="328295" marR="58419" indent="-316230" algn="just">
              <a:lnSpc>
                <a:spcPct val="100000"/>
              </a:lnSpc>
              <a:spcBef>
                <a:spcPts val="480"/>
              </a:spcBef>
              <a:buClr>
                <a:srgbClr val="000099"/>
              </a:buClr>
              <a:buSzPct val="95000"/>
              <a:buFont typeface="Wingdings"/>
              <a:buChar char="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assumption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violated,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meaning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between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the 	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are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significantly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different,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using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Student's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can 	</a:t>
            </a:r>
            <a:r>
              <a:rPr sz="2000" dirty="0">
                <a:latin typeface="Comic Sans MS"/>
                <a:cs typeface="Comic Sans MS"/>
              </a:rPr>
              <a:t>lead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inaccurate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results.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20CD-7F07-59BF-E188-954204D921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51</a:t>
            </a:fld>
            <a:endParaRPr lang="en-PK"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Welch's</a:t>
            </a:r>
            <a:r>
              <a:rPr spc="15" dirty="0"/>
              <a:t> </a:t>
            </a:r>
            <a:r>
              <a:rPr spc="-30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323" y="1068705"/>
            <a:ext cx="874014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10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9565" algn="l"/>
              </a:tabLst>
            </a:pPr>
            <a:r>
              <a:rPr sz="2000" dirty="0">
                <a:latin typeface="Comic Sans MS"/>
                <a:cs typeface="Comic Sans MS"/>
              </a:rPr>
              <a:t>Welch's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t-test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statistics</a:t>
            </a:r>
            <a:r>
              <a:rPr sz="2000" spc="-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when homogeneity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does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not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hold 	</a:t>
            </a:r>
            <a:r>
              <a:rPr sz="2000" dirty="0">
                <a:latin typeface="Comic Sans MS"/>
                <a:cs typeface="Comic Sans MS"/>
              </a:rPr>
              <a:t>good</a:t>
            </a:r>
            <a:r>
              <a:rPr sz="2000" spc="-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(variances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not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equal)</a:t>
            </a:r>
            <a:endParaRPr sz="2000">
              <a:latin typeface="Comic Sans MS"/>
              <a:cs typeface="Comic Sans MS"/>
            </a:endParaRPr>
          </a:p>
          <a:p>
            <a:pPr marL="328930" indent="-316230">
              <a:lnSpc>
                <a:spcPct val="100000"/>
              </a:lnSpc>
              <a:spcBef>
                <a:spcPts val="47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28930" algn="l"/>
              </a:tabLst>
            </a:pPr>
            <a:r>
              <a:rPr sz="2000" dirty="0">
                <a:latin typeface="Comic Sans MS"/>
                <a:cs typeface="Comic Sans MS"/>
              </a:rPr>
              <a:t>When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the</a:t>
            </a:r>
            <a:r>
              <a:rPr sz="2000" b="1" spc="-5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variances</a:t>
            </a:r>
            <a:r>
              <a:rPr sz="2000" b="1" spc="-2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of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populations</a:t>
            </a:r>
            <a:r>
              <a:rPr sz="2000" b="1" spc="-4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are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not</a:t>
            </a:r>
            <a:r>
              <a:rPr sz="2000" b="1" spc="-30" dirty="0">
                <a:latin typeface="Comic Sans MS"/>
                <a:cs typeface="Comic Sans MS"/>
              </a:rPr>
              <a:t> </a:t>
            </a:r>
            <a:r>
              <a:rPr sz="2000" b="1" spc="-10" dirty="0">
                <a:latin typeface="Comic Sans MS"/>
                <a:cs typeface="Comic Sans MS"/>
              </a:rPr>
              <a:t>equal</a:t>
            </a:r>
            <a:r>
              <a:rPr sz="2000" spc="-10" dirty="0">
                <a:latin typeface="Comic Sans MS"/>
                <a:cs typeface="Comic Sans MS"/>
              </a:rPr>
              <a:t>,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223" y="2411729"/>
            <a:ext cx="4277995" cy="26593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36245" indent="-385445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36245" algn="l"/>
                <a:tab pos="725805" algn="l"/>
              </a:tabLst>
            </a:pPr>
            <a:r>
              <a:rPr sz="1800" spc="-120" dirty="0">
                <a:latin typeface="STIX Two Math"/>
                <a:cs typeface="STIX Two Math"/>
              </a:rPr>
              <a:t>𝑥</a:t>
            </a:r>
            <a:r>
              <a:rPr sz="1950" spc="-1087" baseline="-14957" dirty="0">
                <a:latin typeface="STIX Two Math"/>
                <a:cs typeface="STIX Two Math"/>
              </a:rPr>
              <a:t>1</a:t>
            </a:r>
            <a:r>
              <a:rPr sz="1800" dirty="0">
                <a:latin typeface="STIX Two Math"/>
                <a:cs typeface="STIX Two Math"/>
              </a:rPr>
              <a:t>	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first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sample</a:t>
            </a:r>
            <a:endParaRPr sz="1800">
              <a:latin typeface="Comic Sans MS"/>
              <a:cs typeface="Comic Sans MS"/>
            </a:endParaRPr>
          </a:p>
          <a:p>
            <a:pPr marL="436245" indent="-385445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36245" algn="l"/>
                <a:tab pos="731520" algn="l"/>
              </a:tabLst>
            </a:pPr>
            <a:r>
              <a:rPr sz="1800" spc="-70" dirty="0">
                <a:latin typeface="STIX Two Math"/>
                <a:cs typeface="STIX Two Math"/>
              </a:rPr>
              <a:t>𝑥</a:t>
            </a:r>
            <a:r>
              <a:rPr sz="1950" spc="-1110" baseline="-14957" dirty="0">
                <a:latin typeface="STIX Two Math"/>
                <a:cs typeface="STIX Two Math"/>
              </a:rPr>
              <a:t>2</a:t>
            </a:r>
            <a:r>
              <a:rPr sz="1800" dirty="0">
                <a:latin typeface="STIX Two Math"/>
                <a:cs typeface="STIX Two Math"/>
              </a:rPr>
              <a:t>	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second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sample</a:t>
            </a:r>
            <a:endParaRPr sz="1800">
              <a:latin typeface="Comic Sans MS"/>
              <a:cs typeface="Comic Sans MS"/>
            </a:endParaRPr>
          </a:p>
          <a:p>
            <a:pPr marL="436245" indent="-385445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36245" algn="l"/>
              </a:tabLst>
            </a:pPr>
            <a:r>
              <a:rPr sz="1800" dirty="0">
                <a:latin typeface="STIX Two Math"/>
                <a:cs typeface="STIX Two Math"/>
              </a:rPr>
              <a:t>𝜇</a:t>
            </a:r>
            <a:r>
              <a:rPr sz="1950" baseline="-14957" dirty="0">
                <a:latin typeface="STIX Two Math"/>
                <a:cs typeface="STIX Two Math"/>
              </a:rPr>
              <a:t>1</a:t>
            </a:r>
            <a:r>
              <a:rPr sz="1950" spc="157" baseline="-14957" dirty="0">
                <a:latin typeface="STIX Two Math"/>
                <a:cs typeface="STIX Two Math"/>
              </a:rPr>
              <a:t> 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first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population</a:t>
            </a:r>
            <a:endParaRPr sz="1800">
              <a:latin typeface="Comic Sans MS"/>
              <a:cs typeface="Comic Sans MS"/>
            </a:endParaRPr>
          </a:p>
          <a:p>
            <a:pPr marL="436245" indent="-385445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36245" algn="l"/>
              </a:tabLst>
            </a:pPr>
            <a:r>
              <a:rPr sz="1800" dirty="0">
                <a:latin typeface="STIX Two Math"/>
                <a:cs typeface="STIX Two Math"/>
              </a:rPr>
              <a:t>𝜇</a:t>
            </a:r>
            <a:r>
              <a:rPr sz="1950" baseline="-14957" dirty="0">
                <a:latin typeface="STIX Two Math"/>
                <a:cs typeface="STIX Two Math"/>
              </a:rPr>
              <a:t>2</a:t>
            </a:r>
            <a:r>
              <a:rPr sz="1950" spc="735" baseline="-14957" dirty="0">
                <a:latin typeface="STIX Two Math"/>
                <a:cs typeface="STIX Two Math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second</a:t>
            </a:r>
            <a:r>
              <a:rPr sz="1800" spc="-10" dirty="0">
                <a:latin typeface="Comic Sans MS"/>
                <a:cs typeface="Comic Sans MS"/>
              </a:rPr>
              <a:t> population</a:t>
            </a:r>
            <a:endParaRPr sz="1800">
              <a:latin typeface="Comic Sans MS"/>
              <a:cs typeface="Comic Sans MS"/>
            </a:endParaRPr>
          </a:p>
          <a:p>
            <a:pPr marL="436245" indent="-385445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36245" algn="l"/>
              </a:tabLst>
            </a:pPr>
            <a:r>
              <a:rPr sz="1800" spc="50" dirty="0">
                <a:latin typeface="STIX Two Math"/>
                <a:cs typeface="STIX Two Math"/>
              </a:rPr>
              <a:t>𝑠</a:t>
            </a:r>
            <a:r>
              <a:rPr sz="1950" spc="75" baseline="-14957" dirty="0">
                <a:latin typeface="STIX Two Math"/>
                <a:cs typeface="STIX Two Math"/>
              </a:rPr>
              <a:t>1</a:t>
            </a:r>
            <a:endParaRPr sz="1950" baseline="-14957">
              <a:latin typeface="STIX Two Math"/>
              <a:cs typeface="STIX Two Math"/>
            </a:endParaRPr>
          </a:p>
          <a:p>
            <a:pPr marL="436245" indent="-385445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36245" algn="l"/>
              </a:tabLst>
            </a:pPr>
            <a:r>
              <a:rPr sz="1800" spc="70" dirty="0">
                <a:latin typeface="STIX Two Math"/>
                <a:cs typeface="STIX Two Math"/>
              </a:rPr>
              <a:t>𝑠</a:t>
            </a:r>
            <a:r>
              <a:rPr sz="1950" spc="104" baseline="-14957" dirty="0">
                <a:latin typeface="STIX Two Math"/>
                <a:cs typeface="STIX Two Math"/>
              </a:rPr>
              <a:t>2</a:t>
            </a:r>
            <a:endParaRPr sz="1950" baseline="-14957">
              <a:latin typeface="STIX Two Math"/>
              <a:cs typeface="STIX Two Math"/>
            </a:endParaRPr>
          </a:p>
          <a:p>
            <a:pPr marL="436245" indent="-385445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36245" algn="l"/>
              </a:tabLst>
            </a:pPr>
            <a:r>
              <a:rPr sz="1800" spc="25" dirty="0">
                <a:latin typeface="STIX Two Math"/>
                <a:cs typeface="STIX Two Math"/>
              </a:rPr>
              <a:t>𝑛</a:t>
            </a:r>
            <a:r>
              <a:rPr sz="1950" spc="37" baseline="-14957" dirty="0">
                <a:latin typeface="STIX Two Math"/>
                <a:cs typeface="STIX Two Math"/>
              </a:rPr>
              <a:t>1</a:t>
            </a:r>
            <a:endParaRPr sz="1950" baseline="-14957">
              <a:latin typeface="STIX Two Math"/>
              <a:cs typeface="STIX Two Math"/>
            </a:endParaRPr>
          </a:p>
          <a:p>
            <a:pPr marL="436245" indent="-385445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36245" algn="l"/>
              </a:tabLst>
            </a:pPr>
            <a:r>
              <a:rPr sz="1800" spc="35" dirty="0">
                <a:latin typeface="STIX Two Math"/>
                <a:cs typeface="STIX Two Math"/>
              </a:rPr>
              <a:t>𝑛</a:t>
            </a:r>
            <a:r>
              <a:rPr sz="1950" spc="52" baseline="-14957" dirty="0">
                <a:latin typeface="STIX Two Math"/>
                <a:cs typeface="STIX Two Math"/>
              </a:rPr>
              <a:t>2</a:t>
            </a:r>
            <a:endParaRPr sz="1950" baseline="-14957">
              <a:latin typeface="STIX Two Math"/>
              <a:cs typeface="STIX Two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3728720"/>
            <a:ext cx="4580890" cy="134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deviation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first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sample</a:t>
            </a:r>
            <a:r>
              <a:rPr sz="1800" spc="50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deviation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second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sample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first </a:t>
            </a:r>
            <a:r>
              <a:rPr sz="1800" spc="-10" dirty="0">
                <a:latin typeface="Comic Sans MS"/>
                <a:cs typeface="Comic Sans MS"/>
              </a:rPr>
              <a:t>sample</a:t>
            </a:r>
            <a:endParaRPr sz="1800">
              <a:latin typeface="Comic Sans MS"/>
              <a:cs typeface="Comic Sans MS"/>
            </a:endParaRPr>
          </a:p>
          <a:p>
            <a:pPr marL="48895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second</a:t>
            </a:r>
            <a:r>
              <a:rPr sz="1800" spc="-10" dirty="0">
                <a:latin typeface="Comic Sans MS"/>
                <a:cs typeface="Comic Sans MS"/>
              </a:rPr>
              <a:t> sample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2253" y="5562396"/>
            <a:ext cx="327850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245" algn="l"/>
                <a:tab pos="977265" algn="l"/>
                <a:tab pos="1400810" algn="l"/>
                <a:tab pos="2548890" algn="l"/>
                <a:tab pos="3172460" algn="l"/>
              </a:tabLst>
            </a:pP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1</a:t>
            </a:r>
            <a:r>
              <a:rPr sz="1200" b="1" dirty="0">
                <a:solidFill>
                  <a:srgbClr val="0000FF"/>
                </a:solidFill>
                <a:latin typeface="Comic Sans MS"/>
                <a:cs typeface="Comic Sans MS"/>
              </a:rPr>
              <a:t>	</a:t>
            </a: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1</a:t>
            </a:r>
            <a:r>
              <a:rPr sz="1200" b="1" dirty="0">
                <a:solidFill>
                  <a:srgbClr val="0000FF"/>
                </a:solidFill>
                <a:latin typeface="Comic Sans MS"/>
                <a:cs typeface="Comic Sans MS"/>
              </a:rPr>
              <a:t>	</a:t>
            </a: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200" b="1" dirty="0">
                <a:solidFill>
                  <a:srgbClr val="0000FF"/>
                </a:solidFill>
                <a:latin typeface="Comic Sans MS"/>
                <a:cs typeface="Comic Sans MS"/>
              </a:rPr>
              <a:t>	</a:t>
            </a: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200" b="1" dirty="0">
                <a:solidFill>
                  <a:srgbClr val="0000FF"/>
                </a:solidFill>
                <a:latin typeface="Comic Sans MS"/>
                <a:cs typeface="Comic Sans MS"/>
              </a:rPr>
              <a:t>	</a:t>
            </a: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1</a:t>
            </a:r>
            <a:r>
              <a:rPr sz="1200" b="1" dirty="0">
                <a:solidFill>
                  <a:srgbClr val="0000FF"/>
                </a:solidFill>
                <a:latin typeface="Comic Sans MS"/>
                <a:cs typeface="Comic Sans MS"/>
              </a:rPr>
              <a:t>	</a:t>
            </a: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1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0048" y="5562396"/>
            <a:ext cx="11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1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523" y="5429808"/>
            <a:ext cx="839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3802379" algn="l"/>
                <a:tab pos="7325995" algn="l"/>
              </a:tabLst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Degrees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freedom,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df</a:t>
            </a:r>
            <a:r>
              <a:rPr sz="18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=(s</a:t>
            </a:r>
            <a:r>
              <a:rPr sz="1800" b="1" spc="-9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37" baseline="25462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800" b="1" spc="-25" dirty="0">
                <a:solidFill>
                  <a:srgbClr val="0000FF"/>
                </a:solidFill>
                <a:latin typeface="Comic Sans MS"/>
                <a:cs typeface="Comic Sans MS"/>
              </a:rPr>
              <a:t>/n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	+</a:t>
            </a:r>
            <a:r>
              <a:rPr sz="18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s</a:t>
            </a:r>
            <a:r>
              <a:rPr sz="18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baseline="25462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/n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)</a:t>
            </a:r>
            <a:r>
              <a:rPr sz="1800" b="1" baseline="25462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800" b="1" spc="397" baseline="25462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/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{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[</a:t>
            </a:r>
            <a:r>
              <a:rPr sz="18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(s</a:t>
            </a:r>
            <a:r>
              <a:rPr sz="1800" b="1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baseline="25462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800" b="1" spc="397" baseline="25462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/</a:t>
            </a:r>
            <a:r>
              <a:rPr sz="1800" b="1" spc="-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n</a:t>
            </a:r>
            <a:r>
              <a:rPr sz="1800" b="1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)</a:t>
            </a:r>
            <a:r>
              <a:rPr sz="1800" b="1" baseline="25462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800" b="1" spc="367" baseline="25462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/</a:t>
            </a:r>
            <a:r>
              <a:rPr sz="1800" b="1" spc="-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25" dirty="0">
                <a:solidFill>
                  <a:srgbClr val="0000FF"/>
                </a:solidFill>
                <a:latin typeface="Comic Sans MS"/>
                <a:cs typeface="Comic Sans MS"/>
              </a:rPr>
              <a:t>(n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	–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1)</a:t>
            </a:r>
            <a:r>
              <a:rPr sz="18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]</a:t>
            </a:r>
            <a:r>
              <a:rPr sz="18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+</a:t>
            </a:r>
            <a:r>
              <a:rPr sz="18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[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395" y="5836411"/>
            <a:ext cx="15303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65" algn="l"/>
                <a:tab pos="1423670" algn="l"/>
              </a:tabLst>
            </a:pP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200" b="1" dirty="0">
                <a:solidFill>
                  <a:srgbClr val="0000FF"/>
                </a:solidFill>
                <a:latin typeface="Comic Sans MS"/>
                <a:cs typeface="Comic Sans MS"/>
              </a:rPr>
              <a:t>	</a:t>
            </a: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200" b="1" dirty="0">
                <a:solidFill>
                  <a:srgbClr val="0000FF"/>
                </a:solidFill>
                <a:latin typeface="Comic Sans MS"/>
                <a:cs typeface="Comic Sans MS"/>
              </a:rPr>
              <a:t>	</a:t>
            </a:r>
            <a:r>
              <a:rPr sz="1200" b="1" spc="-50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923" y="5703823"/>
            <a:ext cx="2665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834514" algn="l"/>
              </a:tabLst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(s</a:t>
            </a:r>
            <a:r>
              <a:rPr sz="1800" b="1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baseline="25462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800" b="1" spc="405" baseline="25462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/</a:t>
            </a:r>
            <a:r>
              <a:rPr sz="1800" b="1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n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)</a:t>
            </a:r>
            <a:r>
              <a:rPr sz="1800" b="1" baseline="25462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r>
              <a:rPr sz="1800" b="1" spc="367" baseline="25462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/</a:t>
            </a:r>
            <a:r>
              <a:rPr sz="1800" b="1" spc="-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25" dirty="0">
                <a:solidFill>
                  <a:srgbClr val="0000FF"/>
                </a:solidFill>
                <a:latin typeface="Comic Sans MS"/>
                <a:cs typeface="Comic Sans MS"/>
              </a:rPr>
              <a:t>(n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	–</a:t>
            </a:r>
            <a:r>
              <a:rPr sz="18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1)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]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}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4161" y="3285744"/>
            <a:ext cx="2963505" cy="142164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921FFE-B6BA-1C7D-7CB1-B1D5E2E1E7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52</a:t>
            </a:fld>
            <a:endParaRPr lang="en-PK"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Welch's</a:t>
            </a:r>
            <a:r>
              <a:rPr spc="15" dirty="0"/>
              <a:t> </a:t>
            </a:r>
            <a:r>
              <a:rPr spc="-30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629" y="1068704"/>
            <a:ext cx="7615555" cy="501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6395" marR="97790" indent="-31623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67665" algn="l"/>
              </a:tabLst>
            </a:pP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Example: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Perform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Welch’s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spc="-20" dirty="0">
                <a:latin typeface="Comic Sans MS"/>
                <a:cs typeface="Comic Sans MS"/>
              </a:rPr>
              <a:t>t-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on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following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two 	</a:t>
            </a:r>
            <a:r>
              <a:rPr sz="2200" dirty="0">
                <a:latin typeface="Comic Sans MS"/>
                <a:cs typeface="Comic Sans MS"/>
              </a:rPr>
              <a:t>samples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determine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if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their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populations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means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differ 	</a:t>
            </a:r>
            <a:r>
              <a:rPr sz="2200" dirty="0">
                <a:latin typeface="Comic Sans MS"/>
                <a:cs typeface="Comic Sans MS"/>
              </a:rPr>
              <a:t>significantly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at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significance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level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0.05: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22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latin typeface="Comic Sans MS"/>
                <a:cs typeface="Comic Sans MS"/>
              </a:rPr>
              <a:t>Sample</a:t>
            </a:r>
            <a:r>
              <a:rPr sz="2200" b="1" spc="-3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1:</a:t>
            </a:r>
            <a:r>
              <a:rPr sz="2200" b="1" spc="-30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14,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15,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15,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15,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16,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18,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22,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23,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24,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25,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25</a:t>
            </a:r>
            <a:endParaRPr sz="22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  <a:spcBef>
                <a:spcPts val="525"/>
              </a:spcBef>
            </a:pPr>
            <a:r>
              <a:rPr sz="2200" b="1" dirty="0">
                <a:latin typeface="Comic Sans MS"/>
                <a:cs typeface="Comic Sans MS"/>
              </a:rPr>
              <a:t>Sample</a:t>
            </a:r>
            <a:r>
              <a:rPr sz="2200" b="1" spc="-3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2:</a:t>
            </a:r>
            <a:r>
              <a:rPr sz="2200" b="1" spc="-30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10,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12,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14,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15,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18,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22,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24,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27,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31,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33,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34,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34,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34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2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Comic Sans MS"/>
                <a:cs typeface="Comic Sans MS"/>
              </a:rPr>
              <a:t>Solution</a:t>
            </a:r>
            <a:endParaRPr sz="20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Comic Sans MS"/>
                <a:cs typeface="Comic Sans MS"/>
              </a:rPr>
              <a:t>Mean of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first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sample </a:t>
            </a:r>
            <a:r>
              <a:rPr sz="2000" b="1" dirty="0">
                <a:latin typeface="Comic Sans MS"/>
                <a:cs typeface="Comic Sans MS"/>
              </a:rPr>
              <a:t>x</a:t>
            </a:r>
            <a:r>
              <a:rPr sz="1950" b="1" baseline="-21367" dirty="0">
                <a:latin typeface="Comic Sans MS"/>
                <a:cs typeface="Comic Sans MS"/>
              </a:rPr>
              <a:t>1</a:t>
            </a:r>
            <a:r>
              <a:rPr sz="1950" b="1" spc="412" baseline="-21367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–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19.27</a:t>
            </a:r>
            <a:endParaRPr sz="20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</a:pPr>
            <a:r>
              <a:rPr sz="2000" dirty="0">
                <a:latin typeface="Comic Sans MS"/>
                <a:cs typeface="Comic Sans MS"/>
              </a:rPr>
              <a:t>Mean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second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sample </a:t>
            </a:r>
            <a:r>
              <a:rPr sz="2000" b="1" dirty="0">
                <a:latin typeface="Comic Sans MS"/>
                <a:cs typeface="Comic Sans MS"/>
              </a:rPr>
              <a:t>x</a:t>
            </a:r>
            <a:r>
              <a:rPr sz="1950" b="1" baseline="-21367" dirty="0">
                <a:latin typeface="Comic Sans MS"/>
                <a:cs typeface="Comic Sans MS"/>
              </a:rPr>
              <a:t>2 </a:t>
            </a:r>
            <a:r>
              <a:rPr sz="2000" dirty="0">
                <a:latin typeface="Comic Sans MS"/>
                <a:cs typeface="Comic Sans MS"/>
              </a:rPr>
              <a:t>–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23.69</a:t>
            </a:r>
            <a:endParaRPr sz="20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omic Sans MS"/>
                <a:cs typeface="Comic Sans MS"/>
              </a:rPr>
              <a:t>s</a:t>
            </a:r>
            <a:r>
              <a:rPr sz="1950" b="1" baseline="-21367" dirty="0">
                <a:latin typeface="Comic Sans MS"/>
                <a:cs typeface="Comic Sans MS"/>
              </a:rPr>
              <a:t>1</a:t>
            </a:r>
            <a:r>
              <a:rPr sz="1950" b="1" baseline="25641" dirty="0">
                <a:latin typeface="Comic Sans MS"/>
                <a:cs typeface="Comic Sans MS"/>
              </a:rPr>
              <a:t>2</a:t>
            </a:r>
            <a:r>
              <a:rPr sz="1950" b="1" spc="75" baseline="25641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–</a:t>
            </a:r>
            <a:r>
              <a:rPr sz="2000" spc="2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20.42</a:t>
            </a:r>
            <a:endParaRPr sz="20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</a:pPr>
            <a:r>
              <a:rPr sz="2000" b="1" dirty="0">
                <a:latin typeface="Comic Sans MS"/>
                <a:cs typeface="Comic Sans MS"/>
              </a:rPr>
              <a:t>s</a:t>
            </a:r>
            <a:r>
              <a:rPr sz="1950" b="1" baseline="-21367" dirty="0">
                <a:latin typeface="Comic Sans MS"/>
                <a:cs typeface="Comic Sans MS"/>
              </a:rPr>
              <a:t>2</a:t>
            </a:r>
            <a:r>
              <a:rPr sz="1950" b="1" baseline="25641" dirty="0">
                <a:latin typeface="Comic Sans MS"/>
                <a:cs typeface="Comic Sans MS"/>
              </a:rPr>
              <a:t>2</a:t>
            </a:r>
            <a:r>
              <a:rPr sz="1950" b="1" spc="465" baseline="25641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–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83.23</a:t>
            </a:r>
            <a:endParaRPr sz="20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omic Sans MS"/>
                <a:cs typeface="Comic Sans MS"/>
              </a:rPr>
              <a:t>n</a:t>
            </a:r>
            <a:r>
              <a:rPr sz="1950" b="1" baseline="-21367" dirty="0">
                <a:latin typeface="Comic Sans MS"/>
                <a:cs typeface="Comic Sans MS"/>
              </a:rPr>
              <a:t>1</a:t>
            </a:r>
            <a:r>
              <a:rPr sz="1950" b="1" spc="15" baseline="-21367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–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11</a:t>
            </a:r>
            <a:endParaRPr sz="20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</a:pPr>
            <a:r>
              <a:rPr sz="2000" b="1" dirty="0">
                <a:latin typeface="Comic Sans MS"/>
                <a:cs typeface="Comic Sans MS"/>
              </a:rPr>
              <a:t>n</a:t>
            </a:r>
            <a:r>
              <a:rPr sz="1950" b="1" baseline="-21367" dirty="0">
                <a:latin typeface="Comic Sans MS"/>
                <a:cs typeface="Comic Sans MS"/>
              </a:rPr>
              <a:t>2</a:t>
            </a:r>
            <a:r>
              <a:rPr sz="1950" b="1" spc="-232" baseline="-21367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–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13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AE9BE-B03C-9D37-0B34-BC5DEFC90C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53</a:t>
            </a:fld>
            <a:endParaRPr lang="en-PK"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Welch's</a:t>
            </a:r>
            <a:r>
              <a:rPr spc="15" dirty="0"/>
              <a:t> </a:t>
            </a:r>
            <a:r>
              <a:rPr spc="-30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93740" y="1230249"/>
            <a:ext cx="13906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omic Sans MS"/>
                <a:cs typeface="Comic Sans MS"/>
              </a:rPr>
              <a:t>2</a:t>
            </a:r>
            <a:endParaRPr sz="145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329" y="1068704"/>
            <a:ext cx="61474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330" indent="-31623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54330" algn="l"/>
                <a:tab pos="3648710" algn="l"/>
                <a:tab pos="3961129" algn="l"/>
              </a:tabLst>
            </a:pPr>
            <a:r>
              <a:rPr sz="2200" b="1" dirty="0">
                <a:latin typeface="Comic Sans MS"/>
                <a:cs typeface="Comic Sans MS"/>
              </a:rPr>
              <a:t>Test</a:t>
            </a:r>
            <a:r>
              <a:rPr sz="2200" b="1" spc="-5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statistic:</a:t>
            </a:r>
            <a:r>
              <a:rPr sz="2200" b="1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(x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spc="307" baseline="-21072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–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x</a:t>
            </a:r>
            <a:r>
              <a:rPr sz="2175" spc="-37" baseline="-21072" dirty="0">
                <a:latin typeface="Comic Sans MS"/>
                <a:cs typeface="Comic Sans MS"/>
              </a:rPr>
              <a:t>2</a:t>
            </a:r>
            <a:r>
              <a:rPr sz="2200" spc="-25" dirty="0">
                <a:latin typeface="Comic Sans MS"/>
                <a:cs typeface="Comic Sans MS"/>
              </a:rPr>
              <a:t>)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50" dirty="0">
                <a:latin typeface="Comic Sans MS"/>
                <a:cs typeface="Comic Sans MS"/>
              </a:rPr>
              <a:t>/</a:t>
            </a:r>
            <a:r>
              <a:rPr sz="2200" dirty="0">
                <a:latin typeface="Comic Sans MS"/>
                <a:cs typeface="Comic Sans MS"/>
              </a:rPr>
              <a:t>	(√s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200" dirty="0">
                <a:latin typeface="Comic Sans MS"/>
                <a:cs typeface="Comic Sans MS"/>
              </a:rPr>
              <a:t>/n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spc="337" baseline="-21072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+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</a:t>
            </a:r>
            <a:r>
              <a:rPr sz="2200" spc="200" dirty="0">
                <a:latin typeface="Comic Sans MS"/>
                <a:cs typeface="Comic Sans MS"/>
              </a:rPr>
              <a:t> </a:t>
            </a:r>
            <a:r>
              <a:rPr sz="2175" spc="-15" baseline="24904" dirty="0">
                <a:latin typeface="Comic Sans MS"/>
                <a:cs typeface="Comic Sans MS"/>
              </a:rPr>
              <a:t>2</a:t>
            </a:r>
            <a:r>
              <a:rPr sz="2200" spc="-10" dirty="0">
                <a:latin typeface="Comic Sans MS"/>
                <a:cs typeface="Comic Sans MS"/>
              </a:rPr>
              <a:t>/n</a:t>
            </a:r>
            <a:r>
              <a:rPr sz="2175" spc="-15" baseline="-21072" dirty="0">
                <a:latin typeface="Comic Sans MS"/>
                <a:cs typeface="Comic Sans MS"/>
              </a:rPr>
              <a:t>2</a:t>
            </a:r>
            <a:r>
              <a:rPr sz="2200" spc="-10" dirty="0">
                <a:latin typeface="Comic Sans MS"/>
                <a:cs typeface="Comic Sans MS"/>
              </a:rPr>
              <a:t>)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7305" y="1471041"/>
            <a:ext cx="72707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statistic: (19.27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–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23.69)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(√20.42/11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+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83.23/13)</a:t>
            </a:r>
            <a:endParaRPr sz="2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tabLst>
                <a:tab pos="323215" algn="l"/>
                <a:tab pos="2248535" algn="l"/>
                <a:tab pos="2559050" algn="l"/>
              </a:tabLst>
            </a:pPr>
            <a:r>
              <a:rPr sz="2200" spc="-50" dirty="0">
                <a:latin typeface="Comic Sans MS"/>
                <a:cs typeface="Comic Sans MS"/>
              </a:rPr>
              <a:t>=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-</a:t>
            </a:r>
            <a:r>
              <a:rPr sz="2200" dirty="0">
                <a:latin typeface="Comic Sans MS"/>
                <a:cs typeface="Comic Sans MS"/>
              </a:rPr>
              <a:t>4.42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 </a:t>
            </a:r>
            <a:r>
              <a:rPr sz="2200" spc="-20" dirty="0">
                <a:latin typeface="Comic Sans MS"/>
                <a:cs typeface="Comic Sans MS"/>
              </a:rPr>
              <a:t>2.873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50" dirty="0">
                <a:latin typeface="Comic Sans MS"/>
                <a:cs typeface="Comic Sans MS"/>
              </a:rPr>
              <a:t>=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b="1" dirty="0">
                <a:latin typeface="Comic Sans MS"/>
                <a:cs typeface="Comic Sans MS"/>
              </a:rPr>
              <a:t>-</a:t>
            </a:r>
            <a:r>
              <a:rPr sz="2200" b="1" spc="-10" dirty="0">
                <a:latin typeface="Comic Sans MS"/>
                <a:cs typeface="Comic Sans MS"/>
              </a:rPr>
              <a:t>1.538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7064" y="2772918"/>
            <a:ext cx="13906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50" dirty="0">
                <a:latin typeface="Comic Sans MS"/>
                <a:cs typeface="Comic Sans MS"/>
              </a:rPr>
              <a:t>2</a:t>
            </a:r>
            <a:endParaRPr sz="145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7329" y="2611373"/>
            <a:ext cx="81603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330" indent="-31623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54330" algn="l"/>
              </a:tabLst>
            </a:pPr>
            <a:r>
              <a:rPr sz="2200" b="1" dirty="0">
                <a:latin typeface="Comic Sans MS"/>
                <a:cs typeface="Comic Sans MS"/>
              </a:rPr>
              <a:t>Degrees</a:t>
            </a:r>
            <a:r>
              <a:rPr sz="2200" b="1" spc="-3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of</a:t>
            </a:r>
            <a:r>
              <a:rPr sz="2200" b="1" spc="-35" dirty="0">
                <a:latin typeface="Comic Sans MS"/>
                <a:cs typeface="Comic Sans MS"/>
              </a:rPr>
              <a:t> </a:t>
            </a:r>
            <a:r>
              <a:rPr sz="2200" b="1" spc="-10" dirty="0">
                <a:latin typeface="Comic Sans MS"/>
                <a:cs typeface="Comic Sans MS"/>
              </a:rPr>
              <a:t>freedom:</a:t>
            </a:r>
            <a:r>
              <a:rPr sz="2200" b="1" spc="-2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(s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200" dirty="0">
                <a:latin typeface="Comic Sans MS"/>
                <a:cs typeface="Comic Sans MS"/>
              </a:rPr>
              <a:t>/n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spc="352" baseline="-21072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+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</a:t>
            </a:r>
            <a:r>
              <a:rPr sz="2200" spc="215" dirty="0">
                <a:latin typeface="Comic Sans MS"/>
                <a:cs typeface="Comic Sans MS"/>
              </a:rPr>
              <a:t> 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200" dirty="0">
                <a:latin typeface="Comic Sans MS"/>
                <a:cs typeface="Comic Sans MS"/>
              </a:rPr>
              <a:t>/n</a:t>
            </a:r>
            <a:r>
              <a:rPr sz="2175" baseline="-21072" dirty="0">
                <a:latin typeface="Comic Sans MS"/>
                <a:cs typeface="Comic Sans MS"/>
              </a:rPr>
              <a:t>2</a:t>
            </a:r>
            <a:r>
              <a:rPr sz="2200" dirty="0">
                <a:latin typeface="Comic Sans MS"/>
                <a:cs typeface="Comic Sans MS"/>
              </a:rPr>
              <a:t>)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175" spc="382" baseline="249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{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[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(s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175" spc="345" baseline="249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200" dirty="0">
                <a:latin typeface="Comic Sans MS"/>
                <a:cs typeface="Comic Sans MS"/>
              </a:rPr>
              <a:t>)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175" spc="322" baseline="249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(n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spc="315" baseline="-21072" dirty="0">
                <a:latin typeface="Comic Sans MS"/>
                <a:cs typeface="Comic Sans MS"/>
              </a:rPr>
              <a:t> </a:t>
            </a:r>
            <a:r>
              <a:rPr sz="2200" spc="-50" dirty="0">
                <a:latin typeface="Comic Sans MS"/>
                <a:cs typeface="Comic Sans MS"/>
              </a:rPr>
              <a:t>–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3352" y="3108198"/>
            <a:ext cx="171513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98500" algn="l"/>
                <a:tab pos="1588770" algn="l"/>
              </a:tabLst>
            </a:pPr>
            <a:r>
              <a:rPr sz="1450" spc="-50" dirty="0">
                <a:latin typeface="Comic Sans MS"/>
                <a:cs typeface="Comic Sans MS"/>
              </a:rPr>
              <a:t>2</a:t>
            </a:r>
            <a:r>
              <a:rPr sz="1450" dirty="0">
                <a:latin typeface="Comic Sans MS"/>
                <a:cs typeface="Comic Sans MS"/>
              </a:rPr>
              <a:t>	</a:t>
            </a:r>
            <a:r>
              <a:rPr sz="1450" spc="-50" dirty="0">
                <a:latin typeface="Comic Sans MS"/>
                <a:cs typeface="Comic Sans MS"/>
              </a:rPr>
              <a:t>2</a:t>
            </a:r>
            <a:r>
              <a:rPr sz="1450" dirty="0">
                <a:latin typeface="Comic Sans MS"/>
                <a:cs typeface="Comic Sans MS"/>
              </a:rPr>
              <a:t>	</a:t>
            </a:r>
            <a:r>
              <a:rPr sz="1450" spc="-50" dirty="0">
                <a:latin typeface="Comic Sans MS"/>
                <a:cs typeface="Comic Sans MS"/>
              </a:rPr>
              <a:t>2</a:t>
            </a:r>
            <a:endParaRPr sz="145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1905" y="2946654"/>
            <a:ext cx="380555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957830" algn="l"/>
              </a:tabLst>
            </a:pPr>
            <a:r>
              <a:rPr sz="2200" dirty="0">
                <a:latin typeface="Comic Sans MS"/>
                <a:cs typeface="Comic Sans MS"/>
              </a:rPr>
              <a:t>1)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]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+ [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(s</a:t>
            </a:r>
            <a:r>
              <a:rPr sz="2200" spc="225" dirty="0">
                <a:latin typeface="Comic Sans MS"/>
                <a:cs typeface="Comic Sans MS"/>
              </a:rPr>
              <a:t> 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175" spc="359" baseline="249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</a:t>
            </a:r>
            <a:r>
              <a:rPr sz="2200" spc="229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)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175" spc="352" baseline="249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(n</a:t>
            </a:r>
            <a:r>
              <a:rPr sz="2200" dirty="0">
                <a:latin typeface="Comic Sans MS"/>
                <a:cs typeface="Comic Sans MS"/>
              </a:rPr>
              <a:t>	– 1)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]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spc="-50" dirty="0">
                <a:latin typeface="Comic Sans MS"/>
                <a:cs typeface="Comic Sans MS"/>
              </a:rPr>
              <a:t>}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71905" y="3751579"/>
            <a:ext cx="732980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625475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Comic Sans MS"/>
                <a:cs typeface="Comic Sans MS"/>
              </a:rPr>
              <a:t>Degrees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freedom: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(20.42/11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+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83.23/13)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175" spc="270" baseline="249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{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spc="-50" dirty="0">
                <a:latin typeface="Comic Sans MS"/>
                <a:cs typeface="Comic Sans MS"/>
              </a:rPr>
              <a:t>[ </a:t>
            </a:r>
            <a:r>
              <a:rPr sz="2200" dirty="0">
                <a:latin typeface="Comic Sans MS"/>
                <a:cs typeface="Comic Sans MS"/>
              </a:rPr>
              <a:t>(20.42/11)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175" spc="292" baseline="249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(11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–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1)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]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+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[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(83.23/13)</a:t>
            </a:r>
            <a:r>
              <a:rPr sz="2175" baseline="24904" dirty="0">
                <a:latin typeface="Comic Sans MS"/>
                <a:cs typeface="Comic Sans MS"/>
              </a:rPr>
              <a:t>2</a:t>
            </a:r>
            <a:r>
              <a:rPr sz="2175" spc="284" baseline="24904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/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(13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–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1)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]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}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spc="-50" dirty="0">
                <a:latin typeface="Comic Sans MS"/>
                <a:cs typeface="Comic Sans MS"/>
              </a:rPr>
              <a:t>=</a:t>
            </a:r>
            <a:endParaRPr sz="22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18.137.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round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this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down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next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nearest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integer</a:t>
            </a:r>
            <a:endParaRPr sz="22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b="1" spc="-25" dirty="0">
                <a:latin typeface="Comic Sans MS"/>
                <a:cs typeface="Comic Sans MS"/>
              </a:rPr>
              <a:t>18</a:t>
            </a:r>
            <a:r>
              <a:rPr sz="2200" spc="-25" dirty="0">
                <a:latin typeface="Comic Sans MS"/>
                <a:cs typeface="Comic Sans MS"/>
              </a:rPr>
              <a:t>.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0F59C8B-E873-C72C-7456-740A9652E5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54</a:t>
            </a:fld>
            <a:endParaRPr lang="en-PK"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1234" y="734568"/>
            <a:ext cx="3816096" cy="53888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Welch's</a:t>
            </a:r>
            <a:r>
              <a:rPr spc="15" dirty="0"/>
              <a:t> </a:t>
            </a:r>
            <a:r>
              <a:rPr spc="-30" dirty="0"/>
              <a:t>t-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28600" y="775758"/>
            <a:ext cx="4782211" cy="54252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dirty="0"/>
              <a:t>Lastly,</a:t>
            </a:r>
            <a:r>
              <a:rPr spc="70" dirty="0"/>
              <a:t> </a:t>
            </a:r>
            <a:r>
              <a:rPr dirty="0"/>
              <a:t>we</a:t>
            </a:r>
            <a:r>
              <a:rPr spc="80" dirty="0"/>
              <a:t> </a:t>
            </a:r>
            <a:r>
              <a:rPr dirty="0"/>
              <a:t>will</a:t>
            </a:r>
            <a:r>
              <a:rPr spc="90" dirty="0"/>
              <a:t> </a:t>
            </a:r>
            <a:r>
              <a:rPr dirty="0"/>
              <a:t>find</a:t>
            </a:r>
            <a:r>
              <a:rPr spc="75" dirty="0"/>
              <a:t> </a:t>
            </a:r>
            <a:r>
              <a:rPr dirty="0"/>
              <a:t>the</a:t>
            </a:r>
            <a:r>
              <a:rPr spc="80" dirty="0"/>
              <a:t> </a:t>
            </a:r>
            <a:r>
              <a:rPr dirty="0"/>
              <a:t>t</a:t>
            </a:r>
            <a:r>
              <a:rPr spc="80" dirty="0"/>
              <a:t> </a:t>
            </a:r>
            <a:r>
              <a:rPr dirty="0"/>
              <a:t>critical</a:t>
            </a:r>
            <a:r>
              <a:rPr spc="80" dirty="0"/>
              <a:t> </a:t>
            </a:r>
            <a:r>
              <a:rPr dirty="0"/>
              <a:t>value</a:t>
            </a:r>
            <a:r>
              <a:rPr spc="85" dirty="0"/>
              <a:t> </a:t>
            </a:r>
            <a:r>
              <a:rPr spc="-25" dirty="0"/>
              <a:t>in </a:t>
            </a:r>
            <a:r>
              <a:rPr dirty="0"/>
              <a:t>the</a:t>
            </a:r>
            <a:r>
              <a:rPr spc="285" dirty="0"/>
              <a:t>     </a:t>
            </a:r>
            <a:r>
              <a:rPr spc="-10" dirty="0"/>
              <a:t>t-</a:t>
            </a:r>
            <a:r>
              <a:rPr dirty="0"/>
              <a:t>distribution</a:t>
            </a:r>
            <a:r>
              <a:rPr spc="285" dirty="0"/>
              <a:t>     </a:t>
            </a:r>
            <a:r>
              <a:rPr dirty="0"/>
              <a:t>table</a:t>
            </a:r>
            <a:r>
              <a:rPr spc="285" dirty="0"/>
              <a:t>     </a:t>
            </a:r>
            <a:r>
              <a:rPr spc="-20" dirty="0"/>
              <a:t>that </a:t>
            </a:r>
            <a:r>
              <a:rPr dirty="0"/>
              <a:t>corresponds</a:t>
            </a:r>
            <a:r>
              <a:rPr spc="15" dirty="0"/>
              <a:t>  </a:t>
            </a:r>
            <a:r>
              <a:rPr dirty="0"/>
              <a:t>to</a:t>
            </a:r>
            <a:r>
              <a:rPr spc="10" dirty="0"/>
              <a:t>  </a:t>
            </a:r>
            <a:r>
              <a:rPr dirty="0"/>
              <a:t>a</a:t>
            </a:r>
            <a:r>
              <a:rPr spc="10" dirty="0"/>
              <a:t>  </a:t>
            </a:r>
            <a:r>
              <a:rPr spc="-20" dirty="0"/>
              <a:t>two-</a:t>
            </a:r>
            <a:r>
              <a:rPr dirty="0"/>
              <a:t>tailed</a:t>
            </a:r>
            <a:r>
              <a:rPr spc="10" dirty="0"/>
              <a:t>  </a:t>
            </a:r>
            <a:r>
              <a:rPr dirty="0"/>
              <a:t>test</a:t>
            </a:r>
            <a:r>
              <a:rPr spc="10" dirty="0"/>
              <a:t>  </a:t>
            </a:r>
            <a:r>
              <a:rPr spc="-20" dirty="0"/>
              <a:t>with </a:t>
            </a:r>
            <a:r>
              <a:rPr dirty="0"/>
              <a:t>alpha</a:t>
            </a:r>
            <a:r>
              <a:rPr spc="-10" dirty="0"/>
              <a:t> </a:t>
            </a:r>
            <a:r>
              <a:rPr dirty="0"/>
              <a:t>=</a:t>
            </a:r>
            <a:r>
              <a:rPr spc="-20" dirty="0"/>
              <a:t> </a:t>
            </a:r>
            <a:r>
              <a:rPr dirty="0"/>
              <a:t>.05</a:t>
            </a:r>
            <a:r>
              <a:rPr spc="-20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18</a:t>
            </a:r>
            <a:r>
              <a:rPr spc="-5" dirty="0"/>
              <a:t> </a:t>
            </a:r>
            <a:r>
              <a:rPr dirty="0"/>
              <a:t>degrees</a:t>
            </a:r>
            <a:r>
              <a:rPr spc="-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10" dirty="0"/>
              <a:t>freedom:</a:t>
            </a:r>
          </a:p>
          <a:p>
            <a:pPr marL="12700">
              <a:lnSpc>
                <a:spcPct val="100000"/>
              </a:lnSpc>
              <a:spcBef>
                <a:spcPts val="2630"/>
              </a:spcBef>
            </a:pPr>
            <a:r>
              <a:rPr sz="2200" b="1" spc="-10" dirty="0">
                <a:latin typeface="Comic Sans MS"/>
                <a:cs typeface="Comic Sans MS"/>
              </a:rPr>
              <a:t>Decision:</a:t>
            </a:r>
            <a:endParaRPr sz="2200" dirty="0">
              <a:latin typeface="Comic Sans MS"/>
              <a:cs typeface="Comic Sans MS"/>
            </a:endParaRPr>
          </a:p>
          <a:p>
            <a:pPr marL="12700" marR="5715" algn="just">
              <a:lnSpc>
                <a:spcPct val="100000"/>
              </a:lnSpc>
              <a:spcBef>
                <a:spcPts val="10"/>
              </a:spcBef>
            </a:pPr>
            <a:r>
              <a:rPr dirty="0"/>
              <a:t>The</a:t>
            </a:r>
            <a:r>
              <a:rPr spc="385" dirty="0"/>
              <a:t> </a:t>
            </a:r>
            <a:r>
              <a:rPr dirty="0"/>
              <a:t>t</a:t>
            </a:r>
            <a:r>
              <a:rPr spc="395" dirty="0"/>
              <a:t> </a:t>
            </a:r>
            <a:r>
              <a:rPr dirty="0"/>
              <a:t>critical</a:t>
            </a:r>
            <a:r>
              <a:rPr spc="405" dirty="0"/>
              <a:t> </a:t>
            </a:r>
            <a:r>
              <a:rPr dirty="0"/>
              <a:t>value</a:t>
            </a:r>
            <a:r>
              <a:rPr spc="395" dirty="0"/>
              <a:t> </a:t>
            </a:r>
            <a:r>
              <a:rPr dirty="0"/>
              <a:t>is</a:t>
            </a:r>
            <a:r>
              <a:rPr spc="390" dirty="0"/>
              <a:t> </a:t>
            </a:r>
            <a:r>
              <a:rPr dirty="0"/>
              <a:t>2.101.</a:t>
            </a:r>
            <a:r>
              <a:rPr spc="405" dirty="0"/>
              <a:t> </a:t>
            </a:r>
            <a:r>
              <a:rPr dirty="0"/>
              <a:t>Since</a:t>
            </a:r>
            <a:r>
              <a:rPr spc="395" dirty="0"/>
              <a:t> </a:t>
            </a:r>
            <a:r>
              <a:rPr spc="-25" dirty="0"/>
              <a:t>the </a:t>
            </a:r>
            <a:r>
              <a:rPr dirty="0"/>
              <a:t>absolute</a:t>
            </a:r>
            <a:r>
              <a:rPr spc="245" dirty="0"/>
              <a:t>  </a:t>
            </a:r>
            <a:r>
              <a:rPr dirty="0"/>
              <a:t>value</a:t>
            </a:r>
            <a:r>
              <a:rPr spc="245" dirty="0"/>
              <a:t>  </a:t>
            </a:r>
            <a:r>
              <a:rPr dirty="0"/>
              <a:t>of</a:t>
            </a:r>
            <a:r>
              <a:rPr spc="250" dirty="0"/>
              <a:t>  </a:t>
            </a:r>
            <a:r>
              <a:rPr dirty="0"/>
              <a:t>our</a:t>
            </a:r>
            <a:r>
              <a:rPr spc="240" dirty="0"/>
              <a:t>  </a:t>
            </a:r>
            <a:r>
              <a:rPr dirty="0"/>
              <a:t>test</a:t>
            </a:r>
            <a:r>
              <a:rPr spc="250" dirty="0"/>
              <a:t>  </a:t>
            </a:r>
            <a:r>
              <a:rPr spc="-10" dirty="0"/>
              <a:t>statistic </a:t>
            </a:r>
            <a:r>
              <a:rPr dirty="0"/>
              <a:t>(1.538)</a:t>
            </a:r>
            <a:r>
              <a:rPr spc="285" dirty="0"/>
              <a:t> </a:t>
            </a:r>
            <a:r>
              <a:rPr dirty="0"/>
              <a:t>is</a:t>
            </a:r>
            <a:r>
              <a:rPr spc="285" dirty="0"/>
              <a:t> </a:t>
            </a:r>
            <a:r>
              <a:rPr dirty="0"/>
              <a:t>not</a:t>
            </a:r>
            <a:r>
              <a:rPr spc="300" dirty="0"/>
              <a:t> </a:t>
            </a:r>
            <a:r>
              <a:rPr dirty="0"/>
              <a:t>larger</a:t>
            </a:r>
            <a:r>
              <a:rPr spc="290" dirty="0"/>
              <a:t> </a:t>
            </a:r>
            <a:r>
              <a:rPr dirty="0"/>
              <a:t>than</a:t>
            </a:r>
            <a:r>
              <a:rPr spc="290" dirty="0"/>
              <a:t> </a:t>
            </a:r>
            <a:r>
              <a:rPr dirty="0"/>
              <a:t>the</a:t>
            </a:r>
            <a:r>
              <a:rPr spc="280" dirty="0"/>
              <a:t> </a:t>
            </a:r>
            <a:r>
              <a:rPr dirty="0"/>
              <a:t>t</a:t>
            </a:r>
            <a:r>
              <a:rPr spc="285" dirty="0"/>
              <a:t> </a:t>
            </a:r>
            <a:r>
              <a:rPr spc="-10" dirty="0"/>
              <a:t>critical </a:t>
            </a:r>
            <a:r>
              <a:rPr dirty="0"/>
              <a:t>value,</a:t>
            </a:r>
            <a:r>
              <a:rPr spc="475" dirty="0"/>
              <a:t>  </a:t>
            </a:r>
            <a:r>
              <a:rPr dirty="0"/>
              <a:t>we</a:t>
            </a:r>
            <a:r>
              <a:rPr spc="470" dirty="0"/>
              <a:t>  </a:t>
            </a:r>
            <a:r>
              <a:rPr dirty="0"/>
              <a:t>fail</a:t>
            </a:r>
            <a:r>
              <a:rPr spc="475" dirty="0"/>
              <a:t>  </a:t>
            </a:r>
            <a:r>
              <a:rPr dirty="0"/>
              <a:t>to</a:t>
            </a:r>
            <a:r>
              <a:rPr spc="475" dirty="0"/>
              <a:t>  </a:t>
            </a:r>
            <a:r>
              <a:rPr dirty="0"/>
              <a:t>reject</a:t>
            </a:r>
            <a:r>
              <a:rPr spc="480" dirty="0"/>
              <a:t>  </a:t>
            </a:r>
            <a:r>
              <a:rPr dirty="0"/>
              <a:t>the</a:t>
            </a:r>
            <a:r>
              <a:rPr spc="465" dirty="0"/>
              <a:t>  </a:t>
            </a:r>
            <a:r>
              <a:rPr spc="-20" dirty="0"/>
              <a:t>null </a:t>
            </a:r>
            <a:r>
              <a:rPr dirty="0"/>
              <a:t>hypothesis</a:t>
            </a:r>
            <a:r>
              <a:rPr spc="55" dirty="0"/>
              <a:t>  </a:t>
            </a:r>
            <a:r>
              <a:rPr dirty="0"/>
              <a:t>of</a:t>
            </a:r>
            <a:r>
              <a:rPr spc="65" dirty="0"/>
              <a:t>  </a:t>
            </a:r>
            <a:r>
              <a:rPr dirty="0"/>
              <a:t>the</a:t>
            </a:r>
            <a:r>
              <a:rPr spc="65" dirty="0"/>
              <a:t>  </a:t>
            </a:r>
            <a:r>
              <a:rPr dirty="0"/>
              <a:t>test.</a:t>
            </a:r>
            <a:r>
              <a:rPr spc="70" dirty="0"/>
              <a:t>  </a:t>
            </a:r>
            <a:r>
              <a:rPr dirty="0"/>
              <a:t>There</a:t>
            </a:r>
            <a:r>
              <a:rPr spc="70" dirty="0"/>
              <a:t>  </a:t>
            </a:r>
            <a:r>
              <a:rPr dirty="0"/>
              <a:t>is</a:t>
            </a:r>
            <a:r>
              <a:rPr spc="75" dirty="0"/>
              <a:t>  </a:t>
            </a:r>
            <a:r>
              <a:rPr spc="-25" dirty="0"/>
              <a:t>not </a:t>
            </a:r>
            <a:r>
              <a:rPr dirty="0"/>
              <a:t>sufficient</a:t>
            </a:r>
            <a:r>
              <a:rPr spc="229" dirty="0"/>
              <a:t>  </a:t>
            </a:r>
            <a:r>
              <a:rPr dirty="0"/>
              <a:t>evidence</a:t>
            </a:r>
            <a:r>
              <a:rPr spc="235" dirty="0"/>
              <a:t>  </a:t>
            </a:r>
            <a:r>
              <a:rPr dirty="0"/>
              <a:t>to</a:t>
            </a:r>
            <a:r>
              <a:rPr spc="225" dirty="0"/>
              <a:t>  </a:t>
            </a:r>
            <a:r>
              <a:rPr dirty="0"/>
              <a:t>say</a:t>
            </a:r>
            <a:r>
              <a:rPr spc="225" dirty="0"/>
              <a:t>  </a:t>
            </a:r>
            <a:r>
              <a:rPr dirty="0"/>
              <a:t>that</a:t>
            </a:r>
            <a:r>
              <a:rPr spc="225" dirty="0"/>
              <a:t>  </a:t>
            </a:r>
            <a:r>
              <a:rPr spc="-25" dirty="0"/>
              <a:t>the </a:t>
            </a:r>
            <a:r>
              <a:rPr dirty="0"/>
              <a:t>means</a:t>
            </a:r>
            <a:r>
              <a:rPr spc="415" dirty="0"/>
              <a:t>  </a:t>
            </a:r>
            <a:r>
              <a:rPr dirty="0"/>
              <a:t>of</a:t>
            </a:r>
            <a:r>
              <a:rPr spc="425" dirty="0"/>
              <a:t>  </a:t>
            </a:r>
            <a:r>
              <a:rPr dirty="0"/>
              <a:t>the</a:t>
            </a:r>
            <a:r>
              <a:rPr spc="420" dirty="0"/>
              <a:t>  </a:t>
            </a:r>
            <a:r>
              <a:rPr dirty="0"/>
              <a:t>two</a:t>
            </a:r>
            <a:r>
              <a:rPr spc="425" dirty="0"/>
              <a:t>  </a:t>
            </a:r>
            <a:r>
              <a:rPr dirty="0"/>
              <a:t>populations</a:t>
            </a:r>
            <a:r>
              <a:rPr spc="420" dirty="0"/>
              <a:t>  </a:t>
            </a:r>
            <a:r>
              <a:rPr spc="-25" dirty="0"/>
              <a:t>are </a:t>
            </a:r>
            <a:r>
              <a:rPr dirty="0"/>
              <a:t>significantly</a:t>
            </a:r>
            <a:r>
              <a:rPr spc="-60" dirty="0"/>
              <a:t> </a:t>
            </a:r>
            <a:r>
              <a:rPr spc="-10" dirty="0"/>
              <a:t>different.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76CDB-B624-C2ED-0526-FBFB386131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55</a:t>
            </a:fld>
            <a:endParaRPr lang="en-PK"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Welch's</a:t>
            </a:r>
            <a:r>
              <a:rPr spc="15" dirty="0"/>
              <a:t> </a:t>
            </a:r>
            <a:r>
              <a:rPr spc="-30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729" y="853897"/>
            <a:ext cx="8865235" cy="525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0209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Example:</a:t>
            </a:r>
            <a:r>
              <a:rPr sz="1800" b="1" spc="-254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researcher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wants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compare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effectiveness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different </a:t>
            </a:r>
            <a:r>
              <a:rPr sz="1800" dirty="0">
                <a:latin typeface="Comic Sans MS"/>
                <a:cs typeface="Comic Sans MS"/>
              </a:rPr>
              <a:t>teaching</a:t>
            </a:r>
            <a:r>
              <a:rPr sz="1800" spc="-7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methods,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Method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Method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B,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improving</a:t>
            </a:r>
            <a:r>
              <a:rPr sz="1800" spc="-6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students'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scores. </a:t>
            </a:r>
            <a:r>
              <a:rPr sz="1800" dirty="0">
                <a:latin typeface="Comic Sans MS"/>
                <a:cs typeface="Comic Sans MS"/>
              </a:rPr>
              <a:t>They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collect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scores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from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independent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groups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students.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sample </a:t>
            </a:r>
            <a:r>
              <a:rPr sz="1800" dirty="0">
                <a:latin typeface="Comic Sans MS"/>
                <a:cs typeface="Comic Sans MS"/>
              </a:rPr>
              <a:t>statistics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as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follows: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Comic Sans MS"/>
                <a:cs typeface="Comic Sans MS"/>
              </a:rPr>
              <a:t>Method</a:t>
            </a:r>
            <a:r>
              <a:rPr sz="1600" b="1" spc="-25" dirty="0">
                <a:latin typeface="Comic Sans MS"/>
                <a:cs typeface="Comic Sans MS"/>
              </a:rPr>
              <a:t> </a:t>
            </a:r>
            <a:r>
              <a:rPr sz="1600" b="1" dirty="0">
                <a:latin typeface="Comic Sans MS"/>
                <a:cs typeface="Comic Sans MS"/>
              </a:rPr>
              <a:t>A</a:t>
            </a:r>
            <a:r>
              <a:rPr sz="1600" b="1" spc="-40" dirty="0">
                <a:latin typeface="Comic Sans MS"/>
                <a:cs typeface="Comic Sans MS"/>
              </a:rPr>
              <a:t> </a:t>
            </a:r>
            <a:r>
              <a:rPr sz="1600" b="1" spc="-10" dirty="0">
                <a:latin typeface="Comic Sans MS"/>
                <a:cs typeface="Comic Sans MS"/>
              </a:rPr>
              <a:t>group:</a:t>
            </a:r>
            <a:endParaRPr sz="1600">
              <a:latin typeface="Comic Sans MS"/>
              <a:cs typeface="Comic Sans MS"/>
            </a:endParaRPr>
          </a:p>
          <a:p>
            <a:pPr marL="12700" marR="6851015">
              <a:lnSpc>
                <a:spcPct val="120000"/>
              </a:lnSpc>
            </a:pPr>
            <a:r>
              <a:rPr sz="1600" dirty="0">
                <a:latin typeface="Comic Sans MS"/>
                <a:cs typeface="Comic Sans MS"/>
              </a:rPr>
              <a:t>Sample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size</a:t>
            </a:r>
            <a:r>
              <a:rPr sz="1600" spc="-3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(n1)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40" dirty="0">
                <a:latin typeface="Comic Sans MS"/>
                <a:cs typeface="Comic Sans MS"/>
              </a:rPr>
              <a:t> </a:t>
            </a:r>
            <a:r>
              <a:rPr sz="1600" spc="-25" dirty="0">
                <a:latin typeface="Comic Sans MS"/>
                <a:cs typeface="Comic Sans MS"/>
              </a:rPr>
              <a:t>25 </a:t>
            </a:r>
            <a:r>
              <a:rPr sz="1600" dirty="0">
                <a:latin typeface="Comic Sans MS"/>
                <a:cs typeface="Comic Sans MS"/>
              </a:rPr>
              <a:t>Mean</a:t>
            </a:r>
            <a:r>
              <a:rPr sz="1600" spc="-1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(x</a:t>
            </a:r>
            <a:r>
              <a:rPr sz="1600" dirty="0">
                <a:latin typeface="Times New Roman"/>
                <a:cs typeface="Times New Roman"/>
              </a:rPr>
              <a:t>̄</a:t>
            </a:r>
            <a:r>
              <a:rPr sz="1600" dirty="0">
                <a:latin typeface="Comic Sans MS"/>
                <a:cs typeface="Comic Sans MS"/>
              </a:rPr>
              <a:t>1)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spc="-25" dirty="0">
                <a:latin typeface="Comic Sans MS"/>
                <a:cs typeface="Comic Sans MS"/>
              </a:rPr>
              <a:t>78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dirty="0">
                <a:latin typeface="Comic Sans MS"/>
                <a:cs typeface="Comic Sans MS"/>
              </a:rPr>
              <a:t>Standard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deviation</a:t>
            </a:r>
            <a:r>
              <a:rPr sz="1600" spc="-4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(s1)</a:t>
            </a:r>
            <a:r>
              <a:rPr sz="1600" spc="-5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40" dirty="0">
                <a:latin typeface="Comic Sans MS"/>
                <a:cs typeface="Comic Sans MS"/>
              </a:rPr>
              <a:t> </a:t>
            </a:r>
            <a:r>
              <a:rPr sz="1600" spc="-25" dirty="0">
                <a:latin typeface="Comic Sans MS"/>
                <a:cs typeface="Comic Sans MS"/>
              </a:rPr>
              <a:t>6.5</a:t>
            </a:r>
            <a:endParaRPr sz="16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Comic Sans MS"/>
                <a:cs typeface="Comic Sans MS"/>
              </a:rPr>
              <a:t>Method</a:t>
            </a:r>
            <a:r>
              <a:rPr sz="1600" b="1" spc="-25" dirty="0">
                <a:latin typeface="Comic Sans MS"/>
                <a:cs typeface="Comic Sans MS"/>
              </a:rPr>
              <a:t> </a:t>
            </a:r>
            <a:r>
              <a:rPr sz="1600" b="1" dirty="0">
                <a:latin typeface="Comic Sans MS"/>
                <a:cs typeface="Comic Sans MS"/>
              </a:rPr>
              <a:t>B</a:t>
            </a:r>
            <a:r>
              <a:rPr sz="1600" b="1" spc="-45" dirty="0">
                <a:latin typeface="Comic Sans MS"/>
                <a:cs typeface="Comic Sans MS"/>
              </a:rPr>
              <a:t> </a:t>
            </a:r>
            <a:r>
              <a:rPr sz="1600" b="1" spc="-10" dirty="0">
                <a:latin typeface="Comic Sans MS"/>
                <a:cs typeface="Comic Sans MS"/>
              </a:rPr>
              <a:t>group:</a:t>
            </a:r>
            <a:endParaRPr sz="1600">
              <a:latin typeface="Comic Sans MS"/>
              <a:cs typeface="Comic Sans MS"/>
            </a:endParaRPr>
          </a:p>
          <a:p>
            <a:pPr marL="12700" marR="6818630">
              <a:lnSpc>
                <a:spcPct val="120000"/>
              </a:lnSpc>
            </a:pPr>
            <a:r>
              <a:rPr sz="1600" dirty="0">
                <a:latin typeface="Comic Sans MS"/>
                <a:cs typeface="Comic Sans MS"/>
              </a:rPr>
              <a:t>Sample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size</a:t>
            </a:r>
            <a:r>
              <a:rPr sz="1600" spc="-3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(n2)</a:t>
            </a:r>
            <a:r>
              <a:rPr sz="1600" spc="-3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spc="-25" dirty="0">
                <a:latin typeface="Comic Sans MS"/>
                <a:cs typeface="Comic Sans MS"/>
              </a:rPr>
              <a:t>30 </a:t>
            </a:r>
            <a:r>
              <a:rPr sz="1600" dirty="0">
                <a:latin typeface="Comic Sans MS"/>
                <a:cs typeface="Comic Sans MS"/>
              </a:rPr>
              <a:t>Mean</a:t>
            </a:r>
            <a:r>
              <a:rPr sz="1600" spc="-2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(x</a:t>
            </a:r>
            <a:r>
              <a:rPr sz="1600" dirty="0">
                <a:latin typeface="Times New Roman"/>
                <a:cs typeface="Times New Roman"/>
              </a:rPr>
              <a:t>̄</a:t>
            </a:r>
            <a:r>
              <a:rPr sz="1600" dirty="0">
                <a:latin typeface="Comic Sans MS"/>
                <a:cs typeface="Comic Sans MS"/>
              </a:rPr>
              <a:t>2)</a:t>
            </a:r>
            <a:r>
              <a:rPr sz="1600" spc="-2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35" dirty="0">
                <a:latin typeface="Comic Sans MS"/>
                <a:cs typeface="Comic Sans MS"/>
              </a:rPr>
              <a:t> </a:t>
            </a:r>
            <a:r>
              <a:rPr sz="1600" spc="-25" dirty="0">
                <a:latin typeface="Comic Sans MS"/>
                <a:cs typeface="Comic Sans MS"/>
              </a:rPr>
              <a:t>82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dirty="0">
                <a:latin typeface="Comic Sans MS"/>
                <a:cs typeface="Comic Sans MS"/>
              </a:rPr>
              <a:t>Standard</a:t>
            </a:r>
            <a:r>
              <a:rPr sz="1600" spc="-3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deviation</a:t>
            </a:r>
            <a:r>
              <a:rPr sz="1600" spc="-50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(s2)</a:t>
            </a:r>
            <a:r>
              <a:rPr sz="1600" spc="-55" dirty="0">
                <a:latin typeface="Comic Sans MS"/>
                <a:cs typeface="Comic Sans MS"/>
              </a:rPr>
              <a:t> </a:t>
            </a:r>
            <a:r>
              <a:rPr sz="1600" dirty="0">
                <a:latin typeface="Comic Sans MS"/>
                <a:cs typeface="Comic Sans MS"/>
              </a:rPr>
              <a:t>=</a:t>
            </a:r>
            <a:r>
              <a:rPr sz="1600" spc="-50" dirty="0">
                <a:latin typeface="Comic Sans MS"/>
                <a:cs typeface="Comic Sans MS"/>
              </a:rPr>
              <a:t> </a:t>
            </a:r>
            <a:r>
              <a:rPr sz="1600" spc="-25" dirty="0">
                <a:latin typeface="Comic Sans MS"/>
                <a:cs typeface="Comic Sans MS"/>
              </a:rPr>
              <a:t>7.2</a:t>
            </a:r>
            <a:endParaRPr sz="16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6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researcher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wants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determine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if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there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significant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difference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mean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scores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between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teaching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methods.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Assume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that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population </a:t>
            </a:r>
            <a:r>
              <a:rPr sz="1800" dirty="0">
                <a:latin typeface="Comic Sans MS"/>
                <a:cs typeface="Comic Sans MS"/>
              </a:rPr>
              <a:t>variances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not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equal.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Conduct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Welch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Test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92DA1-6B85-69E1-9A48-64922BAF21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56</a:t>
            </a:fld>
            <a:endParaRPr lang="en-PK"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Student</a:t>
            </a:r>
            <a:r>
              <a:rPr spc="-45" dirty="0"/>
              <a:t> </a:t>
            </a:r>
            <a:r>
              <a:rPr spc="-10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523" y="1068705"/>
            <a:ext cx="8568690" cy="4699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9095" marR="127635" indent="-316230">
              <a:lnSpc>
                <a:spcPct val="100000"/>
              </a:lnSpc>
              <a:spcBef>
                <a:spcPts val="10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80365" algn="l"/>
              </a:tabLst>
            </a:pPr>
            <a:r>
              <a:rPr sz="2000" dirty="0">
                <a:latin typeface="Comic Sans MS"/>
                <a:cs typeface="Comic Sans MS"/>
              </a:rPr>
              <a:t>Students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t-test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statistics</a:t>
            </a:r>
            <a:r>
              <a:rPr sz="2000" spc="-7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when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homogeneity</a:t>
            </a:r>
            <a:r>
              <a:rPr sz="2000" spc="-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variances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hold</a:t>
            </a:r>
            <a:r>
              <a:rPr sz="2000" spc="-4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good 	</a:t>
            </a:r>
            <a:r>
              <a:rPr sz="2000" dirty="0">
                <a:latin typeface="Comic Sans MS"/>
                <a:cs typeface="Comic Sans MS"/>
              </a:rPr>
              <a:t>(variances</a:t>
            </a:r>
            <a:r>
              <a:rPr sz="2000" spc="-7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equal)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0"/>
              </a:spcBef>
              <a:buClr>
                <a:srgbClr val="000099"/>
              </a:buClr>
              <a:buFont typeface="Wingdings"/>
              <a:buChar char=""/>
            </a:pPr>
            <a:endParaRPr sz="2000">
              <a:latin typeface="Comic Sans MS"/>
              <a:cs typeface="Comic Sans MS"/>
            </a:endParaRPr>
          </a:p>
          <a:p>
            <a:pPr marL="379095" marR="17780" indent="-316230">
              <a:lnSpc>
                <a:spcPct val="100000"/>
              </a:lnSpc>
              <a:spcBef>
                <a:spcPts val="5"/>
              </a:spcBef>
              <a:buClr>
                <a:srgbClr val="000099"/>
              </a:buClr>
              <a:buSzPct val="95000"/>
              <a:buFont typeface="Wingdings"/>
              <a:buChar char=""/>
              <a:tabLst>
                <a:tab pos="380365" algn="l"/>
              </a:tabLst>
            </a:pPr>
            <a:r>
              <a:rPr sz="2000" dirty="0">
                <a:latin typeface="Comic Sans MS"/>
                <a:cs typeface="Comic Sans MS"/>
              </a:rPr>
              <a:t>When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the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variances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of</a:t>
            </a:r>
            <a:r>
              <a:rPr sz="2000" u="sng" spc="-4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populations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are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equal</a:t>
            </a:r>
            <a:r>
              <a:rPr sz="2000" dirty="0">
                <a:latin typeface="Comic Sans MS"/>
                <a:cs typeface="Comic Sans MS"/>
              </a:rPr>
              <a:t>,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following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formula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is 	</a:t>
            </a:r>
            <a:r>
              <a:rPr sz="2000" dirty="0">
                <a:latin typeface="Comic Sans MS"/>
                <a:cs typeface="Comic Sans MS"/>
              </a:rPr>
              <a:t>used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calculate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T-statistics.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000">
              <a:latin typeface="Comic Sans MS"/>
              <a:cs typeface="Comic Sans MS"/>
            </a:endParaRPr>
          </a:p>
          <a:p>
            <a:pPr marL="448945" indent="-385445">
              <a:lnSpc>
                <a:spcPct val="100000"/>
              </a:lnSpc>
              <a:buClr>
                <a:srgbClr val="000099"/>
              </a:buClr>
              <a:buSzPct val="94444"/>
              <a:buFont typeface="Wingdings"/>
              <a:buChar char=""/>
              <a:tabLst>
                <a:tab pos="448945" algn="l"/>
              </a:tabLst>
            </a:pPr>
            <a:r>
              <a:rPr sz="1800" spc="-110" dirty="0">
                <a:latin typeface="STIX Two Math"/>
                <a:cs typeface="STIX Two Math"/>
              </a:rPr>
              <a:t>𝑥</a:t>
            </a:r>
            <a:r>
              <a:rPr sz="1800" spc="-415" dirty="0">
                <a:latin typeface="STIX Two Math"/>
                <a:cs typeface="STIX Two Math"/>
              </a:rPr>
              <a:t> </a:t>
            </a:r>
            <a:r>
              <a:rPr sz="1950" spc="179" baseline="-14957" dirty="0">
                <a:latin typeface="STIX Two Math"/>
                <a:cs typeface="STIX Two Math"/>
              </a:rPr>
              <a:t>1</a:t>
            </a:r>
            <a:r>
              <a:rPr sz="1950" spc="419" baseline="-14957" dirty="0">
                <a:latin typeface="STIX Two Math"/>
                <a:cs typeface="STIX Two Math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first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sample</a:t>
            </a:r>
            <a:endParaRPr sz="1800">
              <a:latin typeface="Comic Sans MS"/>
              <a:cs typeface="Comic Sans MS"/>
            </a:endParaRPr>
          </a:p>
          <a:p>
            <a:pPr marL="448945" indent="-385445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48945" algn="l"/>
              </a:tabLst>
            </a:pPr>
            <a:r>
              <a:rPr sz="1800" spc="-110" dirty="0">
                <a:latin typeface="STIX Two Math"/>
                <a:cs typeface="STIX Two Math"/>
              </a:rPr>
              <a:t>𝑥</a:t>
            </a:r>
            <a:r>
              <a:rPr sz="1800" spc="-380" dirty="0">
                <a:latin typeface="STIX Two Math"/>
                <a:cs typeface="STIX Two Math"/>
              </a:rPr>
              <a:t> </a:t>
            </a:r>
            <a:r>
              <a:rPr sz="1950" spc="179" baseline="-14957" dirty="0">
                <a:latin typeface="STIX Two Math"/>
                <a:cs typeface="STIX Two Math"/>
              </a:rPr>
              <a:t>2</a:t>
            </a:r>
            <a:r>
              <a:rPr sz="1950" spc="397" baseline="-14957" dirty="0">
                <a:latin typeface="STIX Two Math"/>
                <a:cs typeface="STIX Two Math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second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sample</a:t>
            </a:r>
            <a:endParaRPr sz="1800">
              <a:latin typeface="Comic Sans MS"/>
              <a:cs typeface="Comic Sans MS"/>
            </a:endParaRPr>
          </a:p>
          <a:p>
            <a:pPr marL="448945" indent="-385445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48945" algn="l"/>
              </a:tabLst>
            </a:pPr>
            <a:r>
              <a:rPr sz="1800" dirty="0">
                <a:latin typeface="STIX Two Math"/>
                <a:cs typeface="STIX Two Math"/>
              </a:rPr>
              <a:t>𝜇</a:t>
            </a:r>
            <a:r>
              <a:rPr sz="1950" baseline="-14957" dirty="0">
                <a:latin typeface="STIX Two Math"/>
                <a:cs typeface="STIX Two Math"/>
              </a:rPr>
              <a:t>1</a:t>
            </a:r>
            <a:r>
              <a:rPr sz="1950" spc="742" baseline="-14957" dirty="0">
                <a:latin typeface="STIX Two Math"/>
                <a:cs typeface="STIX Two Math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first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population</a:t>
            </a:r>
            <a:endParaRPr sz="1800">
              <a:latin typeface="Comic Sans MS"/>
              <a:cs typeface="Comic Sans MS"/>
            </a:endParaRPr>
          </a:p>
          <a:p>
            <a:pPr marL="448945" indent="-385445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48945" algn="l"/>
              </a:tabLst>
            </a:pPr>
            <a:r>
              <a:rPr sz="1800" dirty="0">
                <a:latin typeface="STIX Two Math"/>
                <a:cs typeface="STIX Two Math"/>
              </a:rPr>
              <a:t>𝜇</a:t>
            </a:r>
            <a:r>
              <a:rPr sz="1950" baseline="-14957" dirty="0">
                <a:latin typeface="STIX Two Math"/>
                <a:cs typeface="STIX Two Math"/>
              </a:rPr>
              <a:t>2</a:t>
            </a:r>
            <a:r>
              <a:rPr sz="1950" spc="735" baseline="-14957" dirty="0">
                <a:latin typeface="STIX Two Math"/>
                <a:cs typeface="STIX Two Math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second</a:t>
            </a:r>
            <a:r>
              <a:rPr sz="1800" spc="-10" dirty="0">
                <a:latin typeface="Comic Sans MS"/>
                <a:cs typeface="Comic Sans MS"/>
              </a:rPr>
              <a:t> population</a:t>
            </a:r>
            <a:endParaRPr sz="1800">
              <a:latin typeface="Comic Sans MS"/>
              <a:cs typeface="Comic Sans MS"/>
            </a:endParaRPr>
          </a:p>
          <a:p>
            <a:pPr marL="448945" indent="-385445">
              <a:lnSpc>
                <a:spcPct val="100000"/>
              </a:lnSpc>
              <a:spcBef>
                <a:spcPts val="465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48945" algn="l"/>
                <a:tab pos="828040" algn="l"/>
              </a:tabLst>
            </a:pPr>
            <a:r>
              <a:rPr sz="1800" spc="25" dirty="0">
                <a:latin typeface="STIX Two Math"/>
                <a:cs typeface="STIX Two Math"/>
              </a:rPr>
              <a:t>𝑠</a:t>
            </a:r>
            <a:r>
              <a:rPr sz="1950" spc="37" baseline="-14957" dirty="0">
                <a:latin typeface="STIX Two Math"/>
                <a:cs typeface="STIX Two Math"/>
              </a:rPr>
              <a:t>𝑝</a:t>
            </a:r>
            <a:r>
              <a:rPr sz="1950" baseline="-14957" dirty="0">
                <a:latin typeface="STIX Two Math"/>
                <a:cs typeface="STIX Two Math"/>
              </a:rPr>
              <a:t>	</a:t>
            </a:r>
            <a:r>
              <a:rPr sz="1800" dirty="0">
                <a:latin typeface="Comic Sans MS"/>
                <a:cs typeface="Comic Sans MS"/>
              </a:rPr>
              <a:t>termed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as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pooled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deviation.</a:t>
            </a:r>
            <a:endParaRPr sz="1800">
              <a:latin typeface="Comic Sans MS"/>
              <a:cs typeface="Comic Sans MS"/>
            </a:endParaRPr>
          </a:p>
          <a:p>
            <a:pPr marL="448945" indent="-385445">
              <a:lnSpc>
                <a:spcPct val="100000"/>
              </a:lnSpc>
              <a:spcBef>
                <a:spcPts val="605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48945" algn="l"/>
              </a:tabLst>
            </a:pPr>
            <a:r>
              <a:rPr sz="1800" dirty="0">
                <a:latin typeface="STIX Two Math"/>
                <a:cs typeface="STIX Two Math"/>
              </a:rPr>
              <a:t>𝑛</a:t>
            </a:r>
            <a:r>
              <a:rPr sz="1950" baseline="-14957" dirty="0">
                <a:latin typeface="STIX Two Math"/>
                <a:cs typeface="STIX Two Math"/>
              </a:rPr>
              <a:t>1</a:t>
            </a:r>
            <a:r>
              <a:rPr sz="1950" spc="172" baseline="-14957" dirty="0">
                <a:latin typeface="STIX Two Math"/>
                <a:cs typeface="STIX Two Math"/>
              </a:rPr>
              <a:t> 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 the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first</a:t>
            </a:r>
            <a:r>
              <a:rPr sz="1800" spc="1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sample</a:t>
            </a:r>
            <a:endParaRPr sz="1800">
              <a:latin typeface="Comic Sans MS"/>
              <a:cs typeface="Comic Sans MS"/>
            </a:endParaRPr>
          </a:p>
          <a:p>
            <a:pPr marL="448945" indent="-385445">
              <a:lnSpc>
                <a:spcPct val="100000"/>
              </a:lnSpc>
              <a:spcBef>
                <a:spcPts val="430"/>
              </a:spcBef>
              <a:buClr>
                <a:srgbClr val="000099"/>
              </a:buClr>
              <a:buSzPct val="94444"/>
              <a:buFont typeface="Wingdings"/>
              <a:buChar char=""/>
              <a:tabLst>
                <a:tab pos="448945" algn="l"/>
              </a:tabLst>
            </a:pPr>
            <a:r>
              <a:rPr sz="1800" spc="60" dirty="0">
                <a:latin typeface="STIX Two Math"/>
                <a:cs typeface="STIX Two Math"/>
              </a:rPr>
              <a:t>𝑛</a:t>
            </a:r>
            <a:r>
              <a:rPr sz="1950" spc="89" baseline="-14957" dirty="0">
                <a:latin typeface="STIX Two Math"/>
                <a:cs typeface="STIX Two Math"/>
              </a:rPr>
              <a:t>2</a:t>
            </a:r>
            <a:r>
              <a:rPr sz="1950" spc="150" baseline="-14957" dirty="0">
                <a:latin typeface="STIX Two Math"/>
                <a:cs typeface="STIX Two Math"/>
              </a:rPr>
              <a:t> 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second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sample</a:t>
            </a:r>
            <a:endParaRPr sz="1800">
              <a:latin typeface="Comic Sans MS"/>
              <a:cs typeface="Comic Sans MS"/>
            </a:endParaRPr>
          </a:p>
          <a:p>
            <a:pPr marL="416052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Degrees</a:t>
            </a:r>
            <a:r>
              <a:rPr sz="18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800" b="1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freedom,</a:t>
            </a:r>
            <a:r>
              <a:rPr sz="1800" b="1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df</a:t>
            </a:r>
            <a:r>
              <a:rPr sz="18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=</a:t>
            </a:r>
            <a:r>
              <a:rPr sz="18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n1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+</a:t>
            </a:r>
            <a:r>
              <a:rPr sz="18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n2</a:t>
            </a:r>
            <a:r>
              <a:rPr sz="1800" b="1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000FF"/>
                </a:solidFill>
                <a:latin typeface="Comic Sans MS"/>
                <a:cs typeface="Comic Sans MS"/>
              </a:rPr>
              <a:t>–</a:t>
            </a:r>
            <a:r>
              <a:rPr sz="1800" b="1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b="1" spc="-50" dirty="0">
                <a:solidFill>
                  <a:srgbClr val="0000FF"/>
                </a:solidFill>
                <a:latin typeface="Comic Sans MS"/>
                <a:cs typeface="Comic Sans MS"/>
              </a:rPr>
              <a:t>2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12" y="2696350"/>
            <a:ext cx="2960094" cy="14216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2832" y="4402431"/>
            <a:ext cx="3098551" cy="8131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60686-4DF4-4974-E626-0121642D5F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57</a:t>
            </a:fld>
            <a:endParaRPr lang="en-PK"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Student</a:t>
            </a:r>
            <a:r>
              <a:rPr spc="-15" dirty="0"/>
              <a:t> </a:t>
            </a:r>
            <a:r>
              <a:rPr spc="-25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723" y="924813"/>
            <a:ext cx="8978900" cy="5057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Example:</a:t>
            </a:r>
            <a:r>
              <a:rPr sz="2000" spc="28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2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following</a:t>
            </a:r>
            <a:r>
              <a:rPr sz="1800" spc="23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two-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240" dirty="0">
                <a:latin typeface="Comic Sans MS"/>
                <a:cs typeface="Comic Sans MS"/>
              </a:rPr>
              <a:t> </a:t>
            </a:r>
            <a:r>
              <a:rPr sz="1800" i="1" spc="165" dirty="0">
                <a:latin typeface="Arial"/>
                <a:cs typeface="Arial"/>
              </a:rPr>
              <a:t>t</a:t>
            </a:r>
            <a:r>
              <a:rPr sz="1800" spc="165" dirty="0">
                <a:latin typeface="Comic Sans MS"/>
                <a:cs typeface="Comic Sans MS"/>
              </a:rPr>
              <a:t>-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2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was</a:t>
            </a:r>
            <a:r>
              <a:rPr sz="1800" spc="2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generated.</a:t>
            </a:r>
            <a:r>
              <a:rPr sz="1800" spc="2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2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data</a:t>
            </a:r>
            <a:r>
              <a:rPr sz="1800" spc="254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set</a:t>
            </a:r>
            <a:r>
              <a:rPr sz="1800" spc="24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contains </a:t>
            </a:r>
            <a:r>
              <a:rPr sz="1800" dirty="0">
                <a:latin typeface="Comic Sans MS"/>
                <a:cs typeface="Comic Sans MS"/>
              </a:rPr>
              <a:t>miles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per</a:t>
            </a:r>
            <a:r>
              <a:rPr sz="1800" spc="3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gallon</a:t>
            </a:r>
            <a:r>
              <a:rPr sz="1800" spc="3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U.S.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cars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(sample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1)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and</a:t>
            </a:r>
            <a:r>
              <a:rPr sz="1800" spc="3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Japanese</a:t>
            </a:r>
            <a:r>
              <a:rPr sz="1800" spc="3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cars</a:t>
            </a:r>
            <a:r>
              <a:rPr sz="1800" spc="3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(sample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2);</a:t>
            </a:r>
            <a:r>
              <a:rPr sz="1800" spc="34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summary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statistics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each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shown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below</a:t>
            </a:r>
            <a:r>
              <a:rPr sz="2000" spc="-10" dirty="0"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1400" dirty="0">
                <a:latin typeface="Comic Sans MS"/>
                <a:cs typeface="Comic Sans MS"/>
              </a:rPr>
              <a:t>SAMPLE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1:</a:t>
            </a:r>
            <a:endParaRPr sz="1400">
              <a:latin typeface="Comic Sans MS"/>
              <a:cs typeface="Comic Sans MS"/>
            </a:endParaRPr>
          </a:p>
          <a:p>
            <a:pPr marL="12700" marR="5848985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NUMBER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OBSERVATIONS</a:t>
            </a:r>
            <a:r>
              <a:rPr sz="1400" spc="-6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=</a:t>
            </a:r>
            <a:r>
              <a:rPr sz="1400" spc="-25" dirty="0">
                <a:latin typeface="Comic Sans MS"/>
                <a:cs typeface="Comic Sans MS"/>
              </a:rPr>
              <a:t> 249 </a:t>
            </a:r>
            <a:r>
              <a:rPr sz="1400" dirty="0">
                <a:latin typeface="Comic Sans MS"/>
                <a:cs typeface="Comic Sans MS"/>
              </a:rPr>
              <a:t>MEAN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=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20.14458</a:t>
            </a:r>
            <a:endParaRPr sz="1400">
              <a:latin typeface="Comic Sans MS"/>
              <a:cs typeface="Comic Sans MS"/>
            </a:endParaRPr>
          </a:p>
          <a:p>
            <a:pPr marL="12700" marR="5102860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STANDARD</a:t>
            </a:r>
            <a:r>
              <a:rPr sz="1400" spc="-5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DEVIATION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=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6.41470 </a:t>
            </a:r>
            <a:r>
              <a:rPr sz="1400" dirty="0">
                <a:latin typeface="Comic Sans MS"/>
                <a:cs typeface="Comic Sans MS"/>
              </a:rPr>
              <a:t>STANDARD</a:t>
            </a:r>
            <a:r>
              <a:rPr sz="1400" spc="-5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ERROR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MEAN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=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0.40652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1400" dirty="0">
                <a:latin typeface="Comic Sans MS"/>
                <a:cs typeface="Comic Sans MS"/>
              </a:rPr>
              <a:t>SAMPLE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2:</a:t>
            </a:r>
            <a:endParaRPr sz="1400">
              <a:latin typeface="Comic Sans MS"/>
              <a:cs typeface="Comic Sans MS"/>
            </a:endParaRPr>
          </a:p>
          <a:p>
            <a:pPr marL="12700" marR="5957570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NUMBER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OBSERVATIONS</a:t>
            </a:r>
            <a:r>
              <a:rPr sz="1400" spc="-6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=</a:t>
            </a:r>
            <a:r>
              <a:rPr sz="1400" spc="-25" dirty="0">
                <a:latin typeface="Comic Sans MS"/>
                <a:cs typeface="Comic Sans MS"/>
              </a:rPr>
              <a:t> 79 </a:t>
            </a:r>
            <a:r>
              <a:rPr sz="1400" dirty="0">
                <a:latin typeface="Comic Sans MS"/>
                <a:cs typeface="Comic Sans MS"/>
              </a:rPr>
              <a:t>MEAN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=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30.48101</a:t>
            </a:r>
            <a:endParaRPr sz="1400">
              <a:latin typeface="Comic Sans MS"/>
              <a:cs typeface="Comic Sans MS"/>
            </a:endParaRPr>
          </a:p>
          <a:p>
            <a:pPr marL="12700" marR="5128895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STANDARD</a:t>
            </a:r>
            <a:r>
              <a:rPr sz="1400" spc="-5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DEVIATION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=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6.10771 </a:t>
            </a:r>
            <a:r>
              <a:rPr sz="1400" dirty="0">
                <a:latin typeface="Comic Sans MS"/>
                <a:cs typeface="Comic Sans MS"/>
              </a:rPr>
              <a:t>STANDARD</a:t>
            </a:r>
            <a:r>
              <a:rPr sz="1400" spc="-5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ERROR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MEAN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= </a:t>
            </a:r>
            <a:r>
              <a:rPr sz="1400" spc="-10" dirty="0">
                <a:latin typeface="Comic Sans MS"/>
                <a:cs typeface="Comic Sans MS"/>
              </a:rPr>
              <a:t>0.68717</a:t>
            </a:r>
            <a:endParaRPr sz="1400">
              <a:latin typeface="Comic Sans MS"/>
              <a:cs typeface="Comic Sans MS"/>
            </a:endParaRPr>
          </a:p>
          <a:p>
            <a:pPr marL="12700" marR="544195">
              <a:lnSpc>
                <a:spcPct val="100000"/>
              </a:lnSpc>
              <a:spcBef>
                <a:spcPts val="1655"/>
              </a:spcBef>
            </a:pPr>
            <a:r>
              <a:rPr sz="1800" dirty="0">
                <a:latin typeface="Comic Sans MS"/>
                <a:cs typeface="Comic Sans MS"/>
              </a:rPr>
              <a:t>We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testing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hypothesis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that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population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means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equal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two </a:t>
            </a:r>
            <a:r>
              <a:rPr sz="1800" dirty="0">
                <a:latin typeface="Comic Sans MS"/>
                <a:cs typeface="Comic Sans MS"/>
              </a:rPr>
              <a:t>samples.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assume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that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variances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samples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equal.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  <a:tabLst>
                <a:tab pos="533400" algn="l"/>
              </a:tabLst>
            </a:pPr>
            <a:r>
              <a:rPr sz="1800" spc="-25" dirty="0">
                <a:latin typeface="Comic Sans MS"/>
                <a:cs typeface="Comic Sans MS"/>
              </a:rPr>
              <a:t>H0:</a:t>
            </a:r>
            <a:r>
              <a:rPr sz="1800" dirty="0">
                <a:latin typeface="Comic Sans MS"/>
                <a:cs typeface="Comic Sans MS"/>
              </a:rPr>
              <a:t>	μ1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μ2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tabLst>
                <a:tab pos="509905" algn="l"/>
              </a:tabLst>
            </a:pPr>
            <a:r>
              <a:rPr sz="1800" spc="-25" dirty="0">
                <a:latin typeface="Comic Sans MS"/>
                <a:cs typeface="Comic Sans MS"/>
              </a:rPr>
              <a:t>Ha:</a:t>
            </a:r>
            <a:r>
              <a:rPr sz="1800" dirty="0">
                <a:latin typeface="Comic Sans MS"/>
                <a:cs typeface="Comic Sans MS"/>
              </a:rPr>
              <a:t>	μ1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≠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μ2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AB58-8B35-7765-6E6D-8741CF7615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58</a:t>
            </a:fld>
            <a:endParaRPr lang="en-PK"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Student</a:t>
            </a:r>
            <a:r>
              <a:rPr spc="-15" dirty="0"/>
              <a:t> </a:t>
            </a:r>
            <a:r>
              <a:rPr spc="-25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29" y="1070228"/>
            <a:ext cx="3522979" cy="25177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63500" marR="55880">
              <a:lnSpc>
                <a:spcPct val="103899"/>
              </a:lnSpc>
              <a:spcBef>
                <a:spcPts val="15"/>
              </a:spcBef>
              <a:tabLst>
                <a:tab pos="1744345" algn="l"/>
                <a:tab pos="3342004" algn="l"/>
              </a:tabLst>
            </a:pP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statistic:</a:t>
            </a:r>
            <a:r>
              <a:rPr sz="1800" dirty="0">
                <a:latin typeface="Comic Sans MS"/>
                <a:cs typeface="Comic Sans MS"/>
              </a:rPr>
              <a:t>	T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-</a:t>
            </a:r>
            <a:r>
              <a:rPr sz="1800" spc="-10" dirty="0">
                <a:latin typeface="Comic Sans MS"/>
                <a:cs typeface="Comic Sans MS"/>
              </a:rPr>
              <a:t>12.62059 </a:t>
            </a:r>
            <a:r>
              <a:rPr sz="1800" dirty="0">
                <a:latin typeface="Comic Sans MS"/>
                <a:cs typeface="Comic Sans MS"/>
              </a:rPr>
              <a:t>Pooled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deviation: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25" dirty="0">
                <a:latin typeface="STIX Two Math"/>
                <a:cs typeface="STIX Two Math"/>
              </a:rPr>
              <a:t>𝑠</a:t>
            </a:r>
            <a:r>
              <a:rPr sz="1950" spc="37" baseline="-14957" dirty="0">
                <a:latin typeface="STIX Two Math"/>
                <a:cs typeface="STIX Two Math"/>
              </a:rPr>
              <a:t>𝑝</a:t>
            </a:r>
            <a:r>
              <a:rPr sz="1950" baseline="-14957" dirty="0">
                <a:latin typeface="STIX Two Math"/>
                <a:cs typeface="STIX Two Math"/>
              </a:rPr>
              <a:t>	</a:t>
            </a:r>
            <a:r>
              <a:rPr sz="1800" spc="-50" dirty="0">
                <a:latin typeface="Comic Sans MS"/>
                <a:cs typeface="Comic Sans MS"/>
              </a:rPr>
              <a:t>= </a:t>
            </a:r>
            <a:r>
              <a:rPr sz="1800" spc="-10" dirty="0">
                <a:latin typeface="Comic Sans MS"/>
                <a:cs typeface="Comic Sans MS"/>
              </a:rPr>
              <a:t>6.34260</a:t>
            </a:r>
            <a:endParaRPr sz="1800">
              <a:latin typeface="Comic Sans MS"/>
              <a:cs typeface="Comic Sans MS"/>
            </a:endParaRPr>
          </a:p>
          <a:p>
            <a:pPr marL="63500" marR="55880">
              <a:lnSpc>
                <a:spcPct val="100000"/>
              </a:lnSpc>
              <a:tabLst>
                <a:tab pos="2124075" algn="l"/>
                <a:tab pos="2433320" algn="l"/>
                <a:tab pos="3151505" algn="l"/>
              </a:tabLst>
            </a:pPr>
            <a:r>
              <a:rPr sz="1800" dirty="0">
                <a:latin typeface="Comic Sans MS"/>
                <a:cs typeface="Comic Sans MS"/>
              </a:rPr>
              <a:t>Degrees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freedom:</a:t>
            </a:r>
            <a:r>
              <a:rPr sz="1800" dirty="0">
                <a:latin typeface="Comic Sans MS"/>
                <a:cs typeface="Comic Sans MS"/>
              </a:rPr>
              <a:t>	ν =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326 </a:t>
            </a:r>
            <a:r>
              <a:rPr sz="1800" dirty="0">
                <a:latin typeface="Comic Sans MS"/>
                <a:cs typeface="Comic Sans MS"/>
              </a:rPr>
              <a:t>Significance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level:</a:t>
            </a:r>
            <a:r>
              <a:rPr sz="1800" dirty="0">
                <a:latin typeface="Comic Sans MS"/>
                <a:cs typeface="Comic Sans MS"/>
              </a:rPr>
              <a:t>	α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0.05 </a:t>
            </a:r>
            <a:r>
              <a:rPr sz="1800" dirty="0">
                <a:latin typeface="Comic Sans MS"/>
                <a:cs typeface="Comic Sans MS"/>
              </a:rPr>
              <a:t>Critical</a:t>
            </a:r>
            <a:r>
              <a:rPr sz="1800" spc="3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3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(upper</a:t>
            </a:r>
            <a:r>
              <a:rPr sz="1800" spc="34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tail):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25" dirty="0">
                <a:latin typeface="Comic Sans MS"/>
                <a:cs typeface="Comic Sans MS"/>
              </a:rPr>
              <a:t>t1- </a:t>
            </a:r>
            <a:r>
              <a:rPr sz="1800" dirty="0">
                <a:latin typeface="Comic Sans MS"/>
                <a:cs typeface="Comic Sans MS"/>
              </a:rPr>
              <a:t>α/2,ν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1.9673</a:t>
            </a:r>
            <a:endParaRPr sz="1800">
              <a:latin typeface="Comic Sans MS"/>
              <a:cs typeface="Comic Sans MS"/>
            </a:endParaRPr>
          </a:p>
          <a:p>
            <a:pPr marL="63500">
              <a:lnSpc>
                <a:spcPct val="100000"/>
              </a:lnSpc>
              <a:tabLst>
                <a:tab pos="1014094" algn="l"/>
                <a:tab pos="1910714" algn="l"/>
                <a:tab pos="2791460" algn="l"/>
                <a:tab pos="3277870" algn="l"/>
              </a:tabLst>
            </a:pPr>
            <a:r>
              <a:rPr sz="1800" spc="-10" dirty="0">
                <a:latin typeface="Comic Sans MS"/>
                <a:cs typeface="Comic Sans MS"/>
              </a:rPr>
              <a:t>Critical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region: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Reject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25" dirty="0">
                <a:latin typeface="Comic Sans MS"/>
                <a:cs typeface="Comic Sans MS"/>
              </a:rPr>
              <a:t>H0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25" dirty="0">
                <a:latin typeface="Comic Sans MS"/>
                <a:cs typeface="Comic Sans MS"/>
              </a:rPr>
              <a:t>if</a:t>
            </a:r>
            <a:endParaRPr sz="1800">
              <a:latin typeface="Comic Sans MS"/>
              <a:cs typeface="Comic Sans MS"/>
            </a:endParaRPr>
          </a:p>
          <a:p>
            <a:pPr marL="635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Comic Sans MS"/>
                <a:cs typeface="Comic Sans MS"/>
              </a:rPr>
              <a:t>|T|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&gt;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1.9673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729" y="4274311"/>
            <a:ext cx="34226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204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absolute</a:t>
            </a:r>
            <a:r>
              <a:rPr sz="1800" spc="20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2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20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204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test </a:t>
            </a:r>
            <a:r>
              <a:rPr sz="1800" dirty="0">
                <a:latin typeface="Comic Sans MS"/>
                <a:cs typeface="Comic Sans MS"/>
              </a:rPr>
              <a:t>statistic</a:t>
            </a:r>
            <a:r>
              <a:rPr sz="1800" spc="200" dirty="0">
                <a:latin typeface="Comic Sans MS"/>
                <a:cs typeface="Comic Sans MS"/>
              </a:rPr>
              <a:t>   </a:t>
            </a:r>
            <a:r>
              <a:rPr sz="1800" dirty="0">
                <a:latin typeface="Comic Sans MS"/>
                <a:cs typeface="Comic Sans MS"/>
              </a:rPr>
              <a:t>for</a:t>
            </a:r>
            <a:r>
              <a:rPr sz="1800" spc="204" dirty="0">
                <a:latin typeface="Comic Sans MS"/>
                <a:cs typeface="Comic Sans MS"/>
              </a:rPr>
              <a:t>   </a:t>
            </a:r>
            <a:r>
              <a:rPr sz="1800" dirty="0">
                <a:latin typeface="Comic Sans MS"/>
                <a:cs typeface="Comic Sans MS"/>
              </a:rPr>
              <a:t>our</a:t>
            </a:r>
            <a:r>
              <a:rPr sz="1800" spc="210" dirty="0">
                <a:latin typeface="Comic Sans MS"/>
                <a:cs typeface="Comic Sans MS"/>
              </a:rPr>
              <a:t>   </a:t>
            </a:r>
            <a:r>
              <a:rPr sz="1800" spc="-10" dirty="0">
                <a:latin typeface="Comic Sans MS"/>
                <a:cs typeface="Comic Sans MS"/>
              </a:rPr>
              <a:t>example, </a:t>
            </a:r>
            <a:r>
              <a:rPr sz="1800" dirty="0">
                <a:latin typeface="Comic Sans MS"/>
                <a:cs typeface="Comic Sans MS"/>
              </a:rPr>
              <a:t>12.62059,</a:t>
            </a:r>
            <a:r>
              <a:rPr sz="1800" spc="4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409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greater</a:t>
            </a:r>
            <a:r>
              <a:rPr sz="1800" spc="40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than</a:t>
            </a:r>
            <a:r>
              <a:rPr sz="1800" spc="409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critical</a:t>
            </a:r>
            <a:r>
              <a:rPr sz="1800" spc="3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value</a:t>
            </a:r>
            <a:r>
              <a:rPr sz="1800" spc="3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3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1.9673,</a:t>
            </a:r>
            <a:r>
              <a:rPr sz="1800" spc="3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so</a:t>
            </a:r>
            <a:r>
              <a:rPr sz="1800" spc="33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we </a:t>
            </a:r>
            <a:r>
              <a:rPr sz="1800" dirty="0">
                <a:latin typeface="Comic Sans MS"/>
                <a:cs typeface="Comic Sans MS"/>
              </a:rPr>
              <a:t>reject</a:t>
            </a:r>
            <a:r>
              <a:rPr sz="1800" spc="3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3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null</a:t>
            </a:r>
            <a:r>
              <a:rPr sz="1800" spc="3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hypothesis</a:t>
            </a:r>
            <a:r>
              <a:rPr sz="1800" spc="33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and </a:t>
            </a:r>
            <a:r>
              <a:rPr sz="1800" dirty="0">
                <a:latin typeface="Comic Sans MS"/>
                <a:cs typeface="Comic Sans MS"/>
              </a:rPr>
              <a:t>conclude</a:t>
            </a:r>
            <a:r>
              <a:rPr sz="1800" spc="285" dirty="0">
                <a:latin typeface="Comic Sans MS"/>
                <a:cs typeface="Comic Sans MS"/>
              </a:rPr>
              <a:t>    </a:t>
            </a:r>
            <a:r>
              <a:rPr sz="1800" dirty="0">
                <a:latin typeface="Comic Sans MS"/>
                <a:cs typeface="Comic Sans MS"/>
              </a:rPr>
              <a:t>that</a:t>
            </a:r>
            <a:r>
              <a:rPr sz="1800" spc="290" dirty="0">
                <a:latin typeface="Comic Sans MS"/>
                <a:cs typeface="Comic Sans MS"/>
              </a:rPr>
              <a:t>   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285" dirty="0">
                <a:latin typeface="Comic Sans MS"/>
                <a:cs typeface="Comic Sans MS"/>
              </a:rPr>
              <a:t>    </a:t>
            </a:r>
            <a:r>
              <a:rPr sz="1800" spc="-25" dirty="0">
                <a:latin typeface="Comic Sans MS"/>
                <a:cs typeface="Comic Sans MS"/>
              </a:rPr>
              <a:t>two </a:t>
            </a:r>
            <a:r>
              <a:rPr sz="1800" dirty="0">
                <a:latin typeface="Comic Sans MS"/>
                <a:cs typeface="Comic Sans MS"/>
              </a:rPr>
              <a:t>population</a:t>
            </a:r>
            <a:r>
              <a:rPr sz="1800" spc="2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means</a:t>
            </a:r>
            <a:r>
              <a:rPr sz="1800" spc="204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21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different </a:t>
            </a:r>
            <a:r>
              <a:rPr sz="1800" dirty="0">
                <a:latin typeface="Comic Sans MS"/>
                <a:cs typeface="Comic Sans MS"/>
              </a:rPr>
              <a:t>at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0.05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significance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level.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4384" y="908303"/>
            <a:ext cx="5184648" cy="51846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032A-6324-9CC7-4E8A-64AE6379D0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59</a:t>
            </a:fld>
            <a:endParaRPr lang="en-PK"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999" y="1167383"/>
            <a:ext cx="8458200" cy="49560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2329" y="140334"/>
            <a:ext cx="13131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Student</a:t>
            </a:r>
            <a:r>
              <a:rPr spc="-15" dirty="0"/>
              <a:t> </a:t>
            </a:r>
            <a:r>
              <a:rPr spc="-25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923" y="871474"/>
            <a:ext cx="8750300" cy="479996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30"/>
              </a:spcBef>
            </a:pP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Example</a:t>
            </a:r>
            <a:endParaRPr sz="1800">
              <a:latin typeface="Comic Sans MS"/>
              <a:cs typeface="Comic Sans MS"/>
            </a:endParaRPr>
          </a:p>
          <a:p>
            <a:pPr marL="38100" marR="3048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omic Sans MS"/>
                <a:cs typeface="Comic Sans MS"/>
              </a:rPr>
              <a:t>Suppose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want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know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whether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or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not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weight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between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different </a:t>
            </a:r>
            <a:r>
              <a:rPr sz="1800" dirty="0">
                <a:latin typeface="Comic Sans MS"/>
                <a:cs typeface="Comic Sans MS"/>
              </a:rPr>
              <a:t>species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turtles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equal.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To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this,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will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perform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t-</a:t>
            </a:r>
            <a:r>
              <a:rPr sz="1800" dirty="0">
                <a:latin typeface="Comic Sans MS"/>
                <a:cs typeface="Comic Sans MS"/>
              </a:rPr>
              <a:t>test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at </a:t>
            </a:r>
            <a:r>
              <a:rPr sz="1800" dirty="0">
                <a:latin typeface="Comic Sans MS"/>
                <a:cs typeface="Comic Sans MS"/>
              </a:rPr>
              <a:t>significance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level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α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0.05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using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following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steps: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latin typeface="Comic Sans MS"/>
                <a:cs typeface="Comic Sans MS"/>
              </a:rPr>
              <a:t>Step</a:t>
            </a:r>
            <a:r>
              <a:rPr sz="1800" b="1" spc="-45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1:</a:t>
            </a:r>
            <a:r>
              <a:rPr sz="1800" b="1" spc="-6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Gather</a:t>
            </a:r>
            <a:r>
              <a:rPr sz="1800" b="1" spc="-5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the</a:t>
            </a:r>
            <a:r>
              <a:rPr sz="1800" b="1" spc="-5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sample</a:t>
            </a:r>
            <a:r>
              <a:rPr sz="1800" b="1" spc="-45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data.</a:t>
            </a:r>
            <a:endParaRPr sz="1800">
              <a:latin typeface="Comic Sans MS"/>
              <a:cs typeface="Comic Sans MS"/>
            </a:endParaRPr>
          </a:p>
          <a:p>
            <a:pPr marL="38100" marR="502284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mic Sans MS"/>
                <a:cs typeface="Comic Sans MS"/>
              </a:rPr>
              <a:t>Suppose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collect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random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of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turtles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from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each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population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with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the </a:t>
            </a:r>
            <a:r>
              <a:rPr sz="1800" dirty="0">
                <a:latin typeface="Comic Sans MS"/>
                <a:cs typeface="Comic Sans MS"/>
              </a:rPr>
              <a:t>following</a:t>
            </a:r>
            <a:r>
              <a:rPr sz="1800" spc="-7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information: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latin typeface="Comic Sans MS"/>
                <a:cs typeface="Comic Sans MS"/>
              </a:rPr>
              <a:t>Sample</a:t>
            </a:r>
            <a:r>
              <a:rPr sz="1800" b="1" spc="-90" dirty="0">
                <a:latin typeface="Comic Sans MS"/>
                <a:cs typeface="Comic Sans MS"/>
              </a:rPr>
              <a:t> </a:t>
            </a:r>
            <a:r>
              <a:rPr sz="1800" b="1" spc="-25" dirty="0">
                <a:latin typeface="Comic Sans MS"/>
                <a:cs typeface="Comic Sans MS"/>
              </a:rPr>
              <a:t>1: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</a:t>
            </a:r>
            <a:r>
              <a:rPr sz="1800" baseline="-20833" dirty="0">
                <a:latin typeface="Comic Sans MS"/>
                <a:cs typeface="Comic Sans MS"/>
              </a:rPr>
              <a:t>1</a:t>
            </a:r>
            <a:r>
              <a:rPr sz="1800" spc="225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40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weight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x</a:t>
            </a:r>
            <a:r>
              <a:rPr sz="1800" baseline="-20833" dirty="0">
                <a:latin typeface="Comic Sans MS"/>
                <a:cs typeface="Comic Sans MS"/>
              </a:rPr>
              <a:t>1</a:t>
            </a:r>
            <a:r>
              <a:rPr sz="1800" spc="225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5" dirty="0">
                <a:latin typeface="Comic Sans MS"/>
                <a:cs typeface="Comic Sans MS"/>
              </a:rPr>
              <a:t> 300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deviation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baseline="-20833" dirty="0">
                <a:latin typeface="Comic Sans MS"/>
                <a:cs typeface="Comic Sans MS"/>
              </a:rPr>
              <a:t>1</a:t>
            </a:r>
            <a:r>
              <a:rPr sz="1800" spc="209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18.5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latin typeface="Comic Sans MS"/>
                <a:cs typeface="Comic Sans MS"/>
              </a:rPr>
              <a:t>Sample</a:t>
            </a:r>
            <a:r>
              <a:rPr sz="1800" b="1" spc="-90" dirty="0">
                <a:latin typeface="Comic Sans MS"/>
                <a:cs typeface="Comic Sans MS"/>
              </a:rPr>
              <a:t> </a:t>
            </a:r>
            <a:r>
              <a:rPr sz="1800" b="1" spc="-25" dirty="0">
                <a:latin typeface="Comic Sans MS"/>
                <a:cs typeface="Comic Sans MS"/>
              </a:rPr>
              <a:t>2: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</a:t>
            </a:r>
            <a:r>
              <a:rPr sz="1800" baseline="-20833" dirty="0">
                <a:latin typeface="Comic Sans MS"/>
                <a:cs typeface="Comic Sans MS"/>
              </a:rPr>
              <a:t>2</a:t>
            </a:r>
            <a:r>
              <a:rPr sz="1800" spc="247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38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weight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x</a:t>
            </a:r>
            <a:r>
              <a:rPr sz="1800" baseline="-20833" dirty="0">
                <a:latin typeface="Comic Sans MS"/>
                <a:cs typeface="Comic Sans MS"/>
              </a:rPr>
              <a:t>2</a:t>
            </a:r>
            <a:r>
              <a:rPr sz="1800" spc="247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305</a:t>
            </a:r>
            <a:endParaRPr sz="1800">
              <a:latin typeface="Comic Sans MS"/>
              <a:cs typeface="Comic Sans MS"/>
            </a:endParaRPr>
          </a:p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omic Sans MS"/>
                <a:cs typeface="Comic Sans MS"/>
              </a:rPr>
              <a:t>Sample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standard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deviation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baseline="-20833" dirty="0">
                <a:latin typeface="Comic Sans MS"/>
                <a:cs typeface="Comic Sans MS"/>
              </a:rPr>
              <a:t>2</a:t>
            </a:r>
            <a:r>
              <a:rPr sz="1800" spc="225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16.7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5794A-2F58-8DE2-3876-C77D82CCE9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60</a:t>
            </a:fld>
            <a:endParaRPr lang="en-PK"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Student</a:t>
            </a:r>
            <a:r>
              <a:rPr spc="-15" dirty="0"/>
              <a:t> </a:t>
            </a:r>
            <a:r>
              <a:rPr spc="-25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156" y="857148"/>
            <a:ext cx="7549515" cy="288734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</a:pPr>
            <a:r>
              <a:rPr sz="2200" b="1" dirty="0">
                <a:latin typeface="Comic Sans MS"/>
                <a:cs typeface="Comic Sans MS"/>
              </a:rPr>
              <a:t>Step</a:t>
            </a:r>
            <a:r>
              <a:rPr sz="2200" b="1" spc="-5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2:</a:t>
            </a:r>
            <a:r>
              <a:rPr sz="2200" b="1" spc="-5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Define</a:t>
            </a:r>
            <a:r>
              <a:rPr sz="2200" b="1" spc="-3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the</a:t>
            </a:r>
            <a:r>
              <a:rPr sz="2200" b="1" spc="-35" dirty="0">
                <a:latin typeface="Comic Sans MS"/>
                <a:cs typeface="Comic Sans MS"/>
              </a:rPr>
              <a:t> </a:t>
            </a:r>
            <a:r>
              <a:rPr sz="2200" b="1" spc="-10" dirty="0">
                <a:latin typeface="Comic Sans MS"/>
                <a:cs typeface="Comic Sans MS"/>
              </a:rPr>
              <a:t>hypotheses.</a:t>
            </a:r>
            <a:endParaRPr sz="22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mic Sans MS"/>
                <a:cs typeface="Comic Sans MS"/>
              </a:rPr>
              <a:t>We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will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perform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t-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with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following</a:t>
            </a:r>
            <a:endParaRPr sz="22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</a:pPr>
            <a:r>
              <a:rPr sz="2200" spc="-10" dirty="0">
                <a:latin typeface="Comic Sans MS"/>
                <a:cs typeface="Comic Sans MS"/>
              </a:rPr>
              <a:t>hypotheses:</a:t>
            </a:r>
            <a:endParaRPr sz="2200">
              <a:latin typeface="Comic Sans MS"/>
              <a:cs typeface="Comic Sans MS"/>
            </a:endParaRPr>
          </a:p>
          <a:p>
            <a:pPr marL="421005">
              <a:lnSpc>
                <a:spcPct val="100000"/>
              </a:lnSpc>
              <a:spcBef>
                <a:spcPts val="450"/>
              </a:spcBef>
            </a:pPr>
            <a:r>
              <a:rPr sz="1800" b="1" dirty="0">
                <a:latin typeface="Comic Sans MS"/>
                <a:cs typeface="Comic Sans MS"/>
              </a:rPr>
              <a:t>H</a:t>
            </a:r>
            <a:r>
              <a:rPr sz="1800" b="1" baseline="-20833" dirty="0">
                <a:latin typeface="Comic Sans MS"/>
                <a:cs typeface="Comic Sans MS"/>
              </a:rPr>
              <a:t>0</a:t>
            </a:r>
            <a:r>
              <a:rPr sz="1800" b="1" dirty="0">
                <a:latin typeface="Comic Sans MS"/>
                <a:cs typeface="Comic Sans MS"/>
              </a:rPr>
              <a:t>:</a:t>
            </a:r>
            <a:r>
              <a:rPr sz="1800" b="1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μ</a:t>
            </a:r>
            <a:r>
              <a:rPr sz="1800" baseline="-20833" dirty="0">
                <a:latin typeface="Comic Sans MS"/>
                <a:cs typeface="Comic Sans MS"/>
              </a:rPr>
              <a:t>1</a:t>
            </a:r>
            <a:r>
              <a:rPr sz="1800" spc="232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μ</a:t>
            </a:r>
            <a:r>
              <a:rPr sz="1800" baseline="-20833" dirty="0">
                <a:latin typeface="Comic Sans MS"/>
                <a:cs typeface="Comic Sans MS"/>
              </a:rPr>
              <a:t>2</a:t>
            </a:r>
            <a:r>
              <a:rPr sz="1800" spc="232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population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means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equal)</a:t>
            </a:r>
            <a:endParaRPr sz="1800">
              <a:latin typeface="Comic Sans MS"/>
              <a:cs typeface="Comic Sans MS"/>
            </a:endParaRPr>
          </a:p>
          <a:p>
            <a:pPr marL="421005">
              <a:lnSpc>
                <a:spcPct val="100000"/>
              </a:lnSpc>
              <a:spcBef>
                <a:spcPts val="434"/>
              </a:spcBef>
            </a:pPr>
            <a:r>
              <a:rPr sz="1800" b="1" dirty="0">
                <a:latin typeface="Comic Sans MS"/>
                <a:cs typeface="Comic Sans MS"/>
              </a:rPr>
              <a:t>H</a:t>
            </a:r>
            <a:r>
              <a:rPr sz="1800" b="1" baseline="-20833" dirty="0">
                <a:latin typeface="Comic Sans MS"/>
                <a:cs typeface="Comic Sans MS"/>
              </a:rPr>
              <a:t>1</a:t>
            </a:r>
            <a:r>
              <a:rPr sz="1800" b="1" dirty="0">
                <a:latin typeface="Comic Sans MS"/>
                <a:cs typeface="Comic Sans MS"/>
              </a:rPr>
              <a:t>:</a:t>
            </a:r>
            <a:r>
              <a:rPr sz="1800" b="1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μ</a:t>
            </a:r>
            <a:r>
              <a:rPr sz="1800" baseline="-20833" dirty="0">
                <a:latin typeface="Comic Sans MS"/>
                <a:cs typeface="Comic Sans MS"/>
              </a:rPr>
              <a:t>1</a:t>
            </a:r>
            <a:r>
              <a:rPr sz="1800" spc="232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≠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μ</a:t>
            </a:r>
            <a:r>
              <a:rPr sz="1800" baseline="-20833" dirty="0">
                <a:latin typeface="Comic Sans MS"/>
                <a:cs typeface="Comic Sans MS"/>
              </a:rPr>
              <a:t>2</a:t>
            </a:r>
            <a:r>
              <a:rPr sz="1800" spc="232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(the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two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population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means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are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not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equal)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8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</a:pPr>
            <a:r>
              <a:rPr sz="2200" b="1" dirty="0">
                <a:latin typeface="Comic Sans MS"/>
                <a:cs typeface="Comic Sans MS"/>
              </a:rPr>
              <a:t>Step</a:t>
            </a:r>
            <a:r>
              <a:rPr sz="2200" b="1" spc="-6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3:</a:t>
            </a:r>
            <a:r>
              <a:rPr sz="2200" b="1" spc="-8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Calculate</a:t>
            </a:r>
            <a:r>
              <a:rPr sz="2200" b="1" spc="-4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the</a:t>
            </a:r>
            <a:r>
              <a:rPr sz="2200" b="1" spc="-7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test</a:t>
            </a:r>
            <a:r>
              <a:rPr sz="2200" b="1" spc="-4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statistic</a:t>
            </a:r>
            <a:r>
              <a:rPr sz="2200" b="1" spc="-30" dirty="0">
                <a:latin typeface="Comic Sans MS"/>
                <a:cs typeface="Comic Sans MS"/>
              </a:rPr>
              <a:t> </a:t>
            </a:r>
            <a:r>
              <a:rPr sz="2200" b="1" i="1" spc="120" dirty="0">
                <a:latin typeface="Arial"/>
                <a:cs typeface="Arial"/>
              </a:rPr>
              <a:t>t</a:t>
            </a:r>
            <a:r>
              <a:rPr sz="2200" b="1" spc="120" dirty="0">
                <a:latin typeface="Comic Sans MS"/>
                <a:cs typeface="Comic Sans MS"/>
              </a:rPr>
              <a:t>.</a:t>
            </a:r>
            <a:endParaRPr sz="2200">
              <a:latin typeface="Comic Sans MS"/>
              <a:cs typeface="Comic Sans MS"/>
            </a:endParaRPr>
          </a:p>
          <a:p>
            <a:pPr marL="421005">
              <a:lnSpc>
                <a:spcPct val="100000"/>
              </a:lnSpc>
              <a:spcBef>
                <a:spcPts val="450"/>
              </a:spcBef>
            </a:pPr>
            <a:r>
              <a:rPr sz="1800" dirty="0">
                <a:latin typeface="Comic Sans MS"/>
                <a:cs typeface="Comic Sans MS"/>
              </a:rPr>
              <a:t>First,</a:t>
            </a:r>
            <a:r>
              <a:rPr sz="1800" spc="-6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will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calculate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pooled</a:t>
            </a:r>
            <a:r>
              <a:rPr sz="1800" b="1" spc="-25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standard</a:t>
            </a:r>
            <a:r>
              <a:rPr sz="1800" b="1" spc="-30" dirty="0">
                <a:latin typeface="Comic Sans MS"/>
                <a:cs typeface="Comic Sans MS"/>
              </a:rPr>
              <a:t> </a:t>
            </a:r>
            <a:r>
              <a:rPr sz="1800" b="1" spc="-20" dirty="0">
                <a:latin typeface="Comic Sans MS"/>
                <a:cs typeface="Comic Sans MS"/>
              </a:rPr>
              <a:t>deviation</a:t>
            </a:r>
            <a:r>
              <a:rPr sz="1800" b="1" spc="-220" dirty="0">
                <a:latin typeface="Comic Sans MS"/>
                <a:cs typeface="Comic Sans MS"/>
              </a:rPr>
              <a:t> </a:t>
            </a:r>
            <a:r>
              <a:rPr sz="1800" spc="-25" dirty="0">
                <a:latin typeface="Comic Sans MS"/>
                <a:cs typeface="Comic Sans MS"/>
              </a:rPr>
              <a:t>s</a:t>
            </a:r>
            <a:r>
              <a:rPr sz="1800" spc="-37" baseline="-20833" dirty="0">
                <a:latin typeface="Comic Sans MS"/>
                <a:cs typeface="Comic Sans MS"/>
              </a:rPr>
              <a:t>p</a:t>
            </a:r>
            <a:r>
              <a:rPr sz="1800" spc="-25" dirty="0">
                <a:latin typeface="Comic Sans MS"/>
                <a:cs typeface="Comic Sans MS"/>
              </a:rPr>
              <a:t>: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8654" y="3906392"/>
            <a:ext cx="94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Comic Sans MS"/>
                <a:cs typeface="Comic Sans MS"/>
              </a:rPr>
              <a:t>1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188" y="3773804"/>
            <a:ext cx="718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830070" algn="l"/>
                <a:tab pos="3031490" algn="l"/>
                <a:tab pos="5897245" algn="l"/>
              </a:tabLst>
            </a:pPr>
            <a:r>
              <a:rPr sz="1800" b="1" dirty="0">
                <a:latin typeface="Comic Sans MS"/>
                <a:cs typeface="Comic Sans MS"/>
              </a:rPr>
              <a:t>s</a:t>
            </a:r>
            <a:r>
              <a:rPr sz="1800" b="1" baseline="-20833" dirty="0">
                <a:latin typeface="Comic Sans MS"/>
                <a:cs typeface="Comic Sans MS"/>
              </a:rPr>
              <a:t>p</a:t>
            </a:r>
            <a:r>
              <a:rPr sz="1800" b="1" spc="7" baseline="-20833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√</a:t>
            </a:r>
            <a:r>
              <a:rPr sz="1800" spc="-10" dirty="0">
                <a:latin typeface="Comic Sans MS"/>
                <a:cs typeface="Comic Sans MS"/>
              </a:rPr>
              <a:t> (n</a:t>
            </a:r>
            <a:r>
              <a:rPr sz="1800" spc="-15" baseline="-20833" dirty="0">
                <a:latin typeface="Comic Sans MS"/>
                <a:cs typeface="Comic Sans MS"/>
              </a:rPr>
              <a:t>1</a:t>
            </a:r>
            <a:r>
              <a:rPr sz="1800" spc="-10" dirty="0">
                <a:latin typeface="Comic Sans MS"/>
                <a:cs typeface="Comic Sans MS"/>
              </a:rPr>
              <a:t>-</a:t>
            </a:r>
            <a:r>
              <a:rPr sz="1800" dirty="0">
                <a:latin typeface="Comic Sans MS"/>
                <a:cs typeface="Comic Sans MS"/>
              </a:rPr>
              <a:t>1)s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baseline="25462" dirty="0">
                <a:latin typeface="Comic Sans MS"/>
                <a:cs typeface="Comic Sans MS"/>
              </a:rPr>
              <a:t>2</a:t>
            </a:r>
            <a:r>
              <a:rPr sz="1800" spc="270" baseline="25462" dirty="0">
                <a:latin typeface="Comic Sans MS"/>
                <a:cs typeface="Comic Sans MS"/>
              </a:rPr>
              <a:t> </a:t>
            </a:r>
            <a:r>
              <a:rPr sz="1800" spc="-50" dirty="0">
                <a:latin typeface="Comic Sans MS"/>
                <a:cs typeface="Comic Sans MS"/>
              </a:rPr>
              <a:t>+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(n</a:t>
            </a:r>
            <a:r>
              <a:rPr sz="1800" spc="-15" baseline="-20833" dirty="0">
                <a:latin typeface="Comic Sans MS"/>
                <a:cs typeface="Comic Sans MS"/>
              </a:rPr>
              <a:t>2</a:t>
            </a:r>
            <a:r>
              <a:rPr sz="1800" spc="-10" dirty="0">
                <a:latin typeface="Comic Sans MS"/>
                <a:cs typeface="Comic Sans MS"/>
              </a:rPr>
              <a:t>-</a:t>
            </a:r>
            <a:r>
              <a:rPr sz="1800" dirty="0">
                <a:latin typeface="Comic Sans MS"/>
                <a:cs typeface="Comic Sans MS"/>
              </a:rPr>
              <a:t>1)s</a:t>
            </a:r>
            <a:r>
              <a:rPr sz="1800" baseline="-20833" dirty="0">
                <a:latin typeface="Comic Sans MS"/>
                <a:cs typeface="Comic Sans MS"/>
              </a:rPr>
              <a:t>2</a:t>
            </a:r>
            <a:r>
              <a:rPr sz="1800" baseline="25462" dirty="0">
                <a:latin typeface="Comic Sans MS"/>
                <a:cs typeface="Comic Sans MS"/>
              </a:rPr>
              <a:t>2</a:t>
            </a:r>
            <a:r>
              <a:rPr sz="1800" spc="247" baseline="25462" dirty="0">
                <a:latin typeface="Comic Sans MS"/>
                <a:cs typeface="Comic Sans MS"/>
              </a:rPr>
              <a:t> </a:t>
            </a:r>
            <a:r>
              <a:rPr sz="1800" spc="-50" dirty="0">
                <a:latin typeface="Comic Sans MS"/>
                <a:cs typeface="Comic Sans MS"/>
              </a:rPr>
              <a:t>/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(n</a:t>
            </a:r>
            <a:r>
              <a:rPr sz="1800" spc="-15" baseline="-20833" dirty="0">
                <a:latin typeface="Comic Sans MS"/>
                <a:cs typeface="Comic Sans MS"/>
              </a:rPr>
              <a:t>1</a:t>
            </a:r>
            <a:r>
              <a:rPr sz="1800" spc="-10" dirty="0">
                <a:latin typeface="Comic Sans MS"/>
                <a:cs typeface="Comic Sans MS"/>
              </a:rPr>
              <a:t>+n</a:t>
            </a:r>
            <a:r>
              <a:rPr sz="1800" spc="-15" baseline="-20833" dirty="0">
                <a:latin typeface="Comic Sans MS"/>
                <a:cs typeface="Comic Sans MS"/>
              </a:rPr>
              <a:t>2</a:t>
            </a:r>
            <a:r>
              <a:rPr sz="1800" spc="-10" dirty="0">
                <a:latin typeface="Comic Sans MS"/>
                <a:cs typeface="Comic Sans MS"/>
              </a:rPr>
              <a:t>-</a:t>
            </a:r>
            <a:r>
              <a:rPr sz="1800" dirty="0">
                <a:latin typeface="Comic Sans MS"/>
                <a:cs typeface="Comic Sans MS"/>
              </a:rPr>
              <a:t>2)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=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√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(40-</a:t>
            </a:r>
            <a:r>
              <a:rPr sz="1800" dirty="0">
                <a:latin typeface="Comic Sans MS"/>
                <a:cs typeface="Comic Sans MS"/>
              </a:rPr>
              <a:t>1)18.5</a:t>
            </a:r>
            <a:r>
              <a:rPr sz="1800" baseline="25462" dirty="0">
                <a:latin typeface="Comic Sans MS"/>
                <a:cs typeface="Comic Sans MS"/>
              </a:rPr>
              <a:t>2</a:t>
            </a:r>
            <a:r>
              <a:rPr sz="1800" spc="232" baseline="25462" dirty="0">
                <a:latin typeface="Comic Sans MS"/>
                <a:cs typeface="Comic Sans MS"/>
              </a:rPr>
              <a:t> </a:t>
            </a:r>
            <a:r>
              <a:rPr sz="1800" spc="-50" dirty="0">
                <a:latin typeface="Comic Sans MS"/>
                <a:cs typeface="Comic Sans MS"/>
              </a:rPr>
              <a:t>+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(38-</a:t>
            </a:r>
            <a:r>
              <a:rPr sz="1800" dirty="0">
                <a:latin typeface="Comic Sans MS"/>
                <a:cs typeface="Comic Sans MS"/>
              </a:rPr>
              <a:t>1)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16.7</a:t>
            </a:r>
            <a:r>
              <a:rPr sz="1800" spc="-15" baseline="25462" dirty="0">
                <a:latin typeface="Comic Sans MS"/>
                <a:cs typeface="Comic Sans MS"/>
              </a:rPr>
              <a:t>2</a:t>
            </a:r>
            <a:endParaRPr sz="1800" baseline="25462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156" y="4047820"/>
            <a:ext cx="6794500" cy="18408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1005">
              <a:lnSpc>
                <a:spcPct val="100000"/>
              </a:lnSpc>
              <a:spcBef>
                <a:spcPts val="100"/>
              </a:spcBef>
              <a:tabLst>
                <a:tab pos="675005" algn="l"/>
              </a:tabLst>
            </a:pPr>
            <a:r>
              <a:rPr sz="1800" spc="-50" dirty="0">
                <a:latin typeface="Comic Sans MS"/>
                <a:cs typeface="Comic Sans MS"/>
              </a:rPr>
              <a:t>/</a:t>
            </a:r>
            <a:r>
              <a:rPr sz="1800" dirty="0">
                <a:latin typeface="Comic Sans MS"/>
                <a:cs typeface="Comic Sans MS"/>
              </a:rPr>
              <a:t>	</a:t>
            </a:r>
            <a:r>
              <a:rPr sz="1800" spc="-10" dirty="0">
                <a:latin typeface="Comic Sans MS"/>
                <a:cs typeface="Comic Sans MS"/>
              </a:rPr>
              <a:t>(40+38-</a:t>
            </a:r>
            <a:r>
              <a:rPr sz="1800" dirty="0">
                <a:latin typeface="Comic Sans MS"/>
                <a:cs typeface="Comic Sans MS"/>
              </a:rPr>
              <a:t>2) =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Comic Sans MS"/>
                <a:cs typeface="Comic Sans MS"/>
              </a:rPr>
              <a:t>17.647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800">
              <a:latin typeface="Comic Sans MS"/>
              <a:cs typeface="Comic Sans MS"/>
            </a:endParaRPr>
          </a:p>
          <a:p>
            <a:pPr marL="50800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Next,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will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calculate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statistic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i="1" spc="175" dirty="0">
                <a:latin typeface="Arial"/>
                <a:cs typeface="Arial"/>
              </a:rPr>
              <a:t>t</a:t>
            </a:r>
            <a:r>
              <a:rPr sz="2200" spc="175" dirty="0">
                <a:latin typeface="Comic Sans MS"/>
                <a:cs typeface="Comic Sans MS"/>
              </a:rPr>
              <a:t>:</a:t>
            </a:r>
            <a:endParaRPr sz="2200">
              <a:latin typeface="Comic Sans MS"/>
              <a:cs typeface="Comic Sans MS"/>
            </a:endParaRPr>
          </a:p>
          <a:p>
            <a:pPr marL="894715">
              <a:lnSpc>
                <a:spcPct val="100000"/>
              </a:lnSpc>
              <a:spcBef>
                <a:spcPts val="530"/>
              </a:spcBef>
              <a:tabLst>
                <a:tab pos="2530475" algn="l"/>
                <a:tab pos="2840990" algn="l"/>
                <a:tab pos="5176520" algn="l"/>
              </a:tabLst>
            </a:pPr>
            <a:r>
              <a:rPr sz="2200" b="1" spc="-20" dirty="0">
                <a:latin typeface="Comic Sans MS"/>
                <a:cs typeface="Comic Sans MS"/>
              </a:rPr>
              <a:t>t</a:t>
            </a:r>
            <a:r>
              <a:rPr sz="2200" b="1" spc="-28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=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(x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spc="330" baseline="-21072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– </a:t>
            </a:r>
            <a:r>
              <a:rPr sz="2200" spc="-25" dirty="0">
                <a:latin typeface="Comic Sans MS"/>
                <a:cs typeface="Comic Sans MS"/>
              </a:rPr>
              <a:t>x</a:t>
            </a:r>
            <a:r>
              <a:rPr sz="2175" spc="-37" baseline="-21072" dirty="0">
                <a:latin typeface="Comic Sans MS"/>
                <a:cs typeface="Comic Sans MS"/>
              </a:rPr>
              <a:t>2</a:t>
            </a:r>
            <a:r>
              <a:rPr sz="2200" spc="-25" dirty="0">
                <a:latin typeface="Comic Sans MS"/>
                <a:cs typeface="Comic Sans MS"/>
              </a:rPr>
              <a:t>)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50" dirty="0">
                <a:latin typeface="Comic Sans MS"/>
                <a:cs typeface="Comic Sans MS"/>
              </a:rPr>
              <a:t>/</a:t>
            </a:r>
            <a:r>
              <a:rPr sz="2200" dirty="0">
                <a:latin typeface="Comic Sans MS"/>
                <a:cs typeface="Comic Sans MS"/>
              </a:rPr>
              <a:t>	s</a:t>
            </a:r>
            <a:r>
              <a:rPr sz="2175" baseline="-21072" dirty="0">
                <a:latin typeface="Comic Sans MS"/>
                <a:cs typeface="Comic Sans MS"/>
              </a:rPr>
              <a:t>p</a:t>
            </a:r>
            <a:r>
              <a:rPr sz="2200" dirty="0">
                <a:latin typeface="Comic Sans MS"/>
                <a:cs typeface="Comic Sans MS"/>
              </a:rPr>
              <a:t>(√1/n</a:t>
            </a:r>
            <a:r>
              <a:rPr sz="2175" baseline="-21072" dirty="0">
                <a:latin typeface="Comic Sans MS"/>
                <a:cs typeface="Comic Sans MS"/>
              </a:rPr>
              <a:t>1</a:t>
            </a:r>
            <a:r>
              <a:rPr sz="2175" spc="345" baseline="-21072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+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1/n</a:t>
            </a:r>
            <a:r>
              <a:rPr sz="2175" baseline="-21072" dirty="0">
                <a:latin typeface="Comic Sans MS"/>
                <a:cs typeface="Comic Sans MS"/>
              </a:rPr>
              <a:t>2</a:t>
            </a:r>
            <a:r>
              <a:rPr sz="2200" dirty="0">
                <a:latin typeface="Comic Sans MS"/>
                <a:cs typeface="Comic Sans MS"/>
              </a:rPr>
              <a:t>)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spc="-50" dirty="0">
                <a:latin typeface="Comic Sans MS"/>
                <a:cs typeface="Comic Sans MS"/>
              </a:rPr>
              <a:t>=</a:t>
            </a:r>
            <a:r>
              <a:rPr sz="2200" dirty="0">
                <a:latin typeface="Comic Sans MS"/>
                <a:cs typeface="Comic Sans MS"/>
              </a:rPr>
              <a:t>	</a:t>
            </a:r>
            <a:r>
              <a:rPr sz="2200" spc="-10" dirty="0">
                <a:latin typeface="Comic Sans MS"/>
                <a:cs typeface="Comic Sans MS"/>
              </a:rPr>
              <a:t>(300-</a:t>
            </a:r>
            <a:r>
              <a:rPr sz="2200" dirty="0">
                <a:latin typeface="Comic Sans MS"/>
                <a:cs typeface="Comic Sans MS"/>
              </a:rPr>
              <a:t>305)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spc="-50" dirty="0">
                <a:latin typeface="Comic Sans MS"/>
                <a:cs typeface="Comic Sans MS"/>
              </a:rPr>
              <a:t>/</a:t>
            </a:r>
            <a:endParaRPr sz="2200">
              <a:latin typeface="Comic Sans MS"/>
              <a:cs typeface="Comic Sans MS"/>
            </a:endParaRPr>
          </a:p>
          <a:p>
            <a:pPr marL="894715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17.647(√1/40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+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1/38)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= </a:t>
            </a:r>
            <a:r>
              <a:rPr sz="2200" b="1" dirty="0">
                <a:solidFill>
                  <a:srgbClr val="0000FF"/>
                </a:solidFill>
                <a:latin typeface="Comic Sans MS"/>
                <a:cs typeface="Comic Sans MS"/>
              </a:rPr>
              <a:t>-</a:t>
            </a:r>
            <a:r>
              <a:rPr sz="2200" b="1" spc="-10" dirty="0">
                <a:solidFill>
                  <a:srgbClr val="0000FF"/>
                </a:solidFill>
                <a:latin typeface="Comic Sans MS"/>
                <a:cs typeface="Comic Sans MS"/>
              </a:rPr>
              <a:t>1.2508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15777-050C-7772-66D9-198EDA91FB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61</a:t>
            </a:fld>
            <a:endParaRPr lang="en-PK"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Student</a:t>
            </a:r>
            <a:r>
              <a:rPr spc="-15" dirty="0"/>
              <a:t> </a:t>
            </a:r>
            <a:r>
              <a:rPr spc="-25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" y="1001038"/>
            <a:ext cx="8279130" cy="37147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28930" indent="-316230">
              <a:lnSpc>
                <a:spcPct val="100000"/>
              </a:lnSpc>
              <a:spcBef>
                <a:spcPts val="62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8930" algn="l"/>
              </a:tabLst>
            </a:pPr>
            <a:r>
              <a:rPr sz="2200" b="1" dirty="0">
                <a:latin typeface="Comic Sans MS"/>
                <a:cs typeface="Comic Sans MS"/>
              </a:rPr>
              <a:t>Step</a:t>
            </a:r>
            <a:r>
              <a:rPr sz="2200" b="1" spc="-5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4:</a:t>
            </a:r>
            <a:r>
              <a:rPr sz="2200" b="1" spc="-8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Calculate</a:t>
            </a:r>
            <a:r>
              <a:rPr sz="2200" b="1" spc="-4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the</a:t>
            </a:r>
            <a:r>
              <a:rPr sz="2200" b="1" spc="-65" dirty="0">
                <a:latin typeface="Comic Sans MS"/>
                <a:cs typeface="Comic Sans MS"/>
              </a:rPr>
              <a:t> </a:t>
            </a:r>
            <a:r>
              <a:rPr sz="2200" b="1" spc="-10" dirty="0">
                <a:latin typeface="Comic Sans MS"/>
                <a:cs typeface="Comic Sans MS"/>
              </a:rPr>
              <a:t>p-</a:t>
            </a:r>
            <a:r>
              <a:rPr sz="2200" b="1" dirty="0">
                <a:latin typeface="Comic Sans MS"/>
                <a:cs typeface="Comic Sans MS"/>
              </a:rPr>
              <a:t>value</a:t>
            </a:r>
            <a:r>
              <a:rPr sz="2200" b="1" spc="-4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of</a:t>
            </a:r>
            <a:r>
              <a:rPr sz="2200" b="1" spc="-6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the</a:t>
            </a:r>
            <a:r>
              <a:rPr sz="2200" b="1" spc="-6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test</a:t>
            </a:r>
            <a:r>
              <a:rPr sz="2200" b="1" spc="-5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statistic</a:t>
            </a:r>
            <a:r>
              <a:rPr sz="2200" b="1" spc="-35" dirty="0">
                <a:latin typeface="Comic Sans MS"/>
                <a:cs typeface="Comic Sans MS"/>
              </a:rPr>
              <a:t> </a:t>
            </a:r>
            <a:r>
              <a:rPr sz="2200" b="1" spc="-25" dirty="0">
                <a:latin typeface="Comic Sans MS"/>
                <a:cs typeface="Comic Sans MS"/>
              </a:rPr>
              <a:t>t.</a:t>
            </a:r>
            <a:endParaRPr sz="2200">
              <a:latin typeface="Comic Sans MS"/>
              <a:cs typeface="Comic Sans MS"/>
            </a:endParaRPr>
          </a:p>
          <a:p>
            <a:pPr marL="857250" marR="35306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mic Sans MS"/>
                <a:cs typeface="Comic Sans MS"/>
              </a:rPr>
              <a:t>According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Score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Value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Calculator,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25" dirty="0">
                <a:latin typeface="Comic Sans MS"/>
                <a:cs typeface="Comic Sans MS"/>
              </a:rPr>
              <a:t> p- </a:t>
            </a:r>
            <a:r>
              <a:rPr sz="2200" dirty="0">
                <a:latin typeface="Comic Sans MS"/>
                <a:cs typeface="Comic Sans MS"/>
              </a:rPr>
              <a:t>value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associated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with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=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-</a:t>
            </a:r>
            <a:r>
              <a:rPr sz="2200" dirty="0">
                <a:latin typeface="Comic Sans MS"/>
                <a:cs typeface="Comic Sans MS"/>
              </a:rPr>
              <a:t>1.2508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degrees</a:t>
            </a:r>
            <a:r>
              <a:rPr sz="2200" spc="-25" dirty="0">
                <a:latin typeface="Comic Sans MS"/>
                <a:cs typeface="Comic Sans MS"/>
              </a:rPr>
              <a:t> of </a:t>
            </a:r>
            <a:r>
              <a:rPr sz="2200" dirty="0">
                <a:latin typeface="Comic Sans MS"/>
                <a:cs typeface="Comic Sans MS"/>
              </a:rPr>
              <a:t>freedom</a:t>
            </a:r>
            <a:r>
              <a:rPr sz="2200" spc="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= </a:t>
            </a:r>
            <a:r>
              <a:rPr sz="2200" spc="-10" dirty="0">
                <a:latin typeface="Comic Sans MS"/>
                <a:cs typeface="Comic Sans MS"/>
              </a:rPr>
              <a:t>n1+n2-</a:t>
            </a:r>
            <a:r>
              <a:rPr sz="2200" dirty="0">
                <a:latin typeface="Comic Sans MS"/>
                <a:cs typeface="Comic Sans MS"/>
              </a:rPr>
              <a:t>2 =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40+38-</a:t>
            </a:r>
            <a:r>
              <a:rPr sz="2200" dirty="0">
                <a:latin typeface="Comic Sans MS"/>
                <a:cs typeface="Comic Sans MS"/>
              </a:rPr>
              <a:t>2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=</a:t>
            </a:r>
            <a:r>
              <a:rPr sz="2200" spc="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76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 </a:t>
            </a:r>
            <a:r>
              <a:rPr sz="2200" spc="-10" dirty="0">
                <a:solidFill>
                  <a:srgbClr val="0000FF"/>
                </a:solidFill>
                <a:latin typeface="Comic Sans MS"/>
                <a:cs typeface="Comic Sans MS"/>
              </a:rPr>
              <a:t>0.21484.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200">
              <a:latin typeface="Comic Sans MS"/>
              <a:cs typeface="Comic Sans MS"/>
            </a:endParaRPr>
          </a:p>
          <a:p>
            <a:pPr marL="328930" indent="-316230">
              <a:lnSpc>
                <a:spcPct val="100000"/>
              </a:lnSpc>
              <a:buClr>
                <a:srgbClr val="000099"/>
              </a:buClr>
              <a:buSzPct val="93181"/>
              <a:buFont typeface="Wingdings"/>
              <a:buChar char=""/>
              <a:tabLst>
                <a:tab pos="328930" algn="l"/>
              </a:tabLst>
            </a:pPr>
            <a:r>
              <a:rPr sz="2200" b="1" dirty="0">
                <a:latin typeface="Comic Sans MS"/>
                <a:cs typeface="Comic Sans MS"/>
              </a:rPr>
              <a:t>Step</a:t>
            </a:r>
            <a:r>
              <a:rPr sz="2200" b="1" spc="-3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5:</a:t>
            </a:r>
            <a:r>
              <a:rPr sz="2200" b="1" spc="-55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Draw</a:t>
            </a:r>
            <a:r>
              <a:rPr sz="2200" b="1" spc="-20" dirty="0">
                <a:latin typeface="Comic Sans MS"/>
                <a:cs typeface="Comic Sans MS"/>
              </a:rPr>
              <a:t> </a:t>
            </a:r>
            <a:r>
              <a:rPr sz="2200" b="1" dirty="0">
                <a:latin typeface="Comic Sans MS"/>
                <a:cs typeface="Comic Sans MS"/>
              </a:rPr>
              <a:t>a</a:t>
            </a:r>
            <a:r>
              <a:rPr sz="2200" b="1" spc="-40" dirty="0">
                <a:latin typeface="Comic Sans MS"/>
                <a:cs typeface="Comic Sans MS"/>
              </a:rPr>
              <a:t> </a:t>
            </a:r>
            <a:r>
              <a:rPr sz="2200" b="1" spc="-10" dirty="0">
                <a:latin typeface="Comic Sans MS"/>
                <a:cs typeface="Comic Sans MS"/>
              </a:rPr>
              <a:t>conclusion.</a:t>
            </a:r>
            <a:endParaRPr sz="2200">
              <a:latin typeface="Comic Sans MS"/>
              <a:cs typeface="Comic Sans MS"/>
            </a:endParaRPr>
          </a:p>
          <a:p>
            <a:pPr marL="85725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mic Sans MS"/>
                <a:cs typeface="Comic Sans MS"/>
              </a:rPr>
              <a:t>Since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this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p-</a:t>
            </a:r>
            <a:r>
              <a:rPr sz="2200" dirty="0">
                <a:latin typeface="Comic Sans MS"/>
                <a:cs typeface="Comic Sans MS"/>
              </a:rPr>
              <a:t>value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not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less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than</a:t>
            </a:r>
            <a:r>
              <a:rPr sz="2200" spc="-1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our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significance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level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spc="-50" dirty="0">
                <a:latin typeface="Comic Sans MS"/>
                <a:cs typeface="Comic Sans MS"/>
              </a:rPr>
              <a:t>α</a:t>
            </a:r>
            <a:endParaRPr sz="2200">
              <a:latin typeface="Comic Sans MS"/>
              <a:cs typeface="Comic Sans MS"/>
            </a:endParaRPr>
          </a:p>
          <a:p>
            <a:pPr marL="857250" marR="119380">
              <a:lnSpc>
                <a:spcPct val="100000"/>
              </a:lnSpc>
            </a:pPr>
            <a:r>
              <a:rPr sz="2200" dirty="0">
                <a:latin typeface="Comic Sans MS"/>
                <a:cs typeface="Comic Sans MS"/>
              </a:rPr>
              <a:t>=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0.05,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fail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reject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null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hypothesis. We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do</a:t>
            </a:r>
            <a:r>
              <a:rPr sz="2200" spc="-25" dirty="0">
                <a:latin typeface="Comic Sans MS"/>
                <a:cs typeface="Comic Sans MS"/>
              </a:rPr>
              <a:t> not </a:t>
            </a:r>
            <a:r>
              <a:rPr sz="2200" dirty="0">
                <a:latin typeface="Comic Sans MS"/>
                <a:cs typeface="Comic Sans MS"/>
              </a:rPr>
              <a:t>have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sufficient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evidence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say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that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mean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weight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of </a:t>
            </a:r>
            <a:r>
              <a:rPr sz="2200" dirty="0">
                <a:latin typeface="Comic Sans MS"/>
                <a:cs typeface="Comic Sans MS"/>
              </a:rPr>
              <a:t>turtles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between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these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populations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different.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FC428-6BC2-2759-EE01-538E852239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62</a:t>
            </a:fld>
            <a:endParaRPr lang="en-PK"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Student</a:t>
            </a:r>
            <a:r>
              <a:rPr spc="-15" dirty="0"/>
              <a:t> </a:t>
            </a:r>
            <a:r>
              <a:rPr spc="-25" dirty="0"/>
              <a:t>t-</a:t>
            </a:r>
            <a:r>
              <a:rPr spc="-20" dirty="0"/>
              <a:t>test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6" y="1322429"/>
            <a:ext cx="8860059" cy="23080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276" y="4352992"/>
            <a:ext cx="6986499" cy="16424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6FD8D-4B5C-F0B0-04AD-BDAB4683B3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63</a:t>
            </a:fld>
            <a:endParaRPr lang="en-PK"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Student</a:t>
            </a:r>
            <a:r>
              <a:rPr spc="-15" dirty="0"/>
              <a:t> </a:t>
            </a:r>
            <a:r>
              <a:rPr spc="-25" dirty="0"/>
              <a:t>t-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729" y="1068704"/>
            <a:ext cx="8305165" cy="4183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295" marR="346075" indent="-316230">
              <a:lnSpc>
                <a:spcPct val="100000"/>
              </a:lnSpc>
              <a:spcBef>
                <a:spcPts val="95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latin typeface="Comic Sans MS"/>
                <a:cs typeface="Comic Sans MS"/>
              </a:rPr>
              <a:t>Welch's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i="1" spc="200" dirty="0">
                <a:latin typeface="Arial"/>
                <a:cs typeface="Arial"/>
              </a:rPr>
              <a:t>t</a:t>
            </a:r>
            <a:r>
              <a:rPr sz="2200" spc="200" dirty="0">
                <a:latin typeface="Comic Sans MS"/>
                <a:cs typeface="Comic Sans MS"/>
              </a:rPr>
              <a:t>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Student's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i="1" spc="200" dirty="0">
                <a:latin typeface="Arial"/>
                <a:cs typeface="Arial"/>
              </a:rPr>
              <a:t>t</a:t>
            </a:r>
            <a:r>
              <a:rPr sz="2200" spc="200" dirty="0">
                <a:latin typeface="Comic Sans MS"/>
                <a:cs typeface="Comic Sans MS"/>
              </a:rPr>
              <a:t>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gave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identical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results 	</a:t>
            </a:r>
            <a:r>
              <a:rPr sz="2200" dirty="0">
                <a:latin typeface="Comic Sans MS"/>
                <a:cs typeface="Comic Sans MS"/>
              </a:rPr>
              <a:t>when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samples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have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similar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variances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sample 	</a:t>
            </a:r>
            <a:r>
              <a:rPr sz="2200" dirty="0">
                <a:latin typeface="Comic Sans MS"/>
                <a:cs typeface="Comic Sans MS"/>
              </a:rPr>
              <a:t>sizes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(Example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1).</a:t>
            </a:r>
            <a:endParaRPr sz="2200">
              <a:latin typeface="Comic Sans MS"/>
              <a:cs typeface="Comic Sans MS"/>
            </a:endParaRPr>
          </a:p>
          <a:p>
            <a:pPr marL="328295" marR="5080" indent="-316230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Note: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even</a:t>
            </a:r>
            <a:r>
              <a:rPr sz="2200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if</a:t>
            </a:r>
            <a:r>
              <a:rPr sz="2200" spc="-6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you</a:t>
            </a:r>
            <a:r>
              <a:rPr sz="2200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2200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data</a:t>
            </a:r>
            <a:r>
              <a:rPr sz="2200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from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populations</a:t>
            </a:r>
            <a:r>
              <a:rPr sz="2200" spc="-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with</a:t>
            </a:r>
            <a:r>
              <a:rPr sz="2200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mic Sans MS"/>
                <a:cs typeface="Comic Sans MS"/>
              </a:rPr>
              <a:t>identical 	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variances,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2200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variances</a:t>
            </a:r>
            <a:r>
              <a:rPr sz="2200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will</a:t>
            </a:r>
            <a:r>
              <a:rPr sz="2200" spc="-5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differ,</a:t>
            </a:r>
            <a:r>
              <a:rPr sz="2200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as</a:t>
            </a:r>
            <a:r>
              <a:rPr sz="2200" spc="-3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will</a:t>
            </a:r>
            <a:r>
              <a:rPr sz="2200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mic Sans MS"/>
                <a:cs typeface="Comic Sans MS"/>
              </a:rPr>
              <a:t>results 	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2200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two</a:t>
            </a:r>
            <a:r>
              <a:rPr sz="2200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mic Sans MS"/>
                <a:cs typeface="Comic Sans MS"/>
              </a:rPr>
              <a:t>t-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tests.</a:t>
            </a:r>
            <a:r>
              <a:rPr sz="2200" spc="-1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So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with</a:t>
            </a:r>
            <a:r>
              <a:rPr sz="22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actual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data,</a:t>
            </a:r>
            <a:r>
              <a:rPr sz="2200" spc="-4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the</a:t>
            </a:r>
            <a:r>
              <a:rPr sz="2200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two</a:t>
            </a:r>
            <a:r>
              <a:rPr sz="22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tests</a:t>
            </a:r>
            <a:r>
              <a:rPr sz="2200" spc="-2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spc="-20" dirty="0">
                <a:solidFill>
                  <a:srgbClr val="0000FF"/>
                </a:solidFill>
                <a:latin typeface="Comic Sans MS"/>
                <a:cs typeface="Comic Sans MS"/>
              </a:rPr>
              <a:t>will 	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almost</a:t>
            </a:r>
            <a:r>
              <a:rPr sz="2200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always</a:t>
            </a:r>
            <a:r>
              <a:rPr sz="2200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give</a:t>
            </a:r>
            <a:r>
              <a:rPr sz="2200" spc="-6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somewhat</a:t>
            </a:r>
            <a:r>
              <a:rPr sz="2200" spc="-4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0000FF"/>
                </a:solidFill>
                <a:latin typeface="Comic Sans MS"/>
                <a:cs typeface="Comic Sans MS"/>
              </a:rPr>
              <a:t>different</a:t>
            </a:r>
            <a:r>
              <a:rPr sz="2200" spc="-5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mic Sans MS"/>
                <a:cs typeface="Comic Sans MS"/>
              </a:rPr>
              <a:t>results</a:t>
            </a:r>
            <a:r>
              <a:rPr sz="2200" spc="-10" dirty="0">
                <a:latin typeface="Comic Sans MS"/>
                <a:cs typeface="Comic Sans MS"/>
              </a:rPr>
              <a:t>.</a:t>
            </a:r>
            <a:endParaRPr sz="2200">
              <a:latin typeface="Comic Sans MS"/>
              <a:cs typeface="Comic Sans MS"/>
            </a:endParaRPr>
          </a:p>
          <a:p>
            <a:pPr marL="328295" marR="214629" indent="-316230">
              <a:lnSpc>
                <a:spcPct val="100000"/>
              </a:lnSpc>
              <a:spcBef>
                <a:spcPts val="530"/>
              </a:spcBef>
              <a:buClr>
                <a:srgbClr val="000099"/>
              </a:buClr>
              <a:buSzPct val="93181"/>
              <a:buFont typeface="Wingdings"/>
              <a:buChar char=""/>
              <a:tabLst>
                <a:tab pos="329565" algn="l"/>
              </a:tabLst>
            </a:pPr>
            <a:r>
              <a:rPr sz="2200" dirty="0">
                <a:latin typeface="Comic Sans MS"/>
                <a:cs typeface="Comic Sans MS"/>
              </a:rPr>
              <a:t>For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unequal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variances,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Student's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i="1" spc="200" dirty="0">
                <a:latin typeface="Arial"/>
                <a:cs typeface="Arial"/>
              </a:rPr>
              <a:t>t</a:t>
            </a:r>
            <a:r>
              <a:rPr sz="2200" spc="200" dirty="0">
                <a:latin typeface="Comic Sans MS"/>
                <a:cs typeface="Comic Sans MS"/>
              </a:rPr>
              <a:t>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gave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low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p-value 	</a:t>
            </a:r>
            <a:r>
              <a:rPr sz="2200" dirty="0">
                <a:latin typeface="Comic Sans MS"/>
                <a:cs typeface="Comic Sans MS"/>
              </a:rPr>
              <a:t>when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smaller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had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larger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variance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(Example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2) 	</a:t>
            </a:r>
            <a:r>
              <a:rPr sz="2200" dirty="0">
                <a:latin typeface="Comic Sans MS"/>
                <a:cs typeface="Comic Sans MS"/>
              </a:rPr>
              <a:t>and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high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p-value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when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larger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had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larger 	</a:t>
            </a:r>
            <a:r>
              <a:rPr sz="2200" dirty="0">
                <a:latin typeface="Comic Sans MS"/>
                <a:cs typeface="Comic Sans MS"/>
              </a:rPr>
              <a:t>variance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(Example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3).</a:t>
            </a:r>
            <a:r>
              <a:rPr sz="2200" spc="-7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For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unequal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variances,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Welch's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i="1" spc="200" dirty="0">
                <a:latin typeface="Arial"/>
                <a:cs typeface="Arial"/>
              </a:rPr>
              <a:t>t</a:t>
            </a:r>
            <a:r>
              <a:rPr sz="2200" spc="200" dirty="0">
                <a:latin typeface="Comic Sans MS"/>
                <a:cs typeface="Comic Sans MS"/>
              </a:rPr>
              <a:t>-</a:t>
            </a:r>
            <a:r>
              <a:rPr sz="2200" spc="-20" dirty="0">
                <a:latin typeface="Comic Sans MS"/>
                <a:cs typeface="Comic Sans MS"/>
              </a:rPr>
              <a:t>test 	</a:t>
            </a:r>
            <a:r>
              <a:rPr sz="2200" dirty="0">
                <a:latin typeface="Comic Sans MS"/>
                <a:cs typeface="Comic Sans MS"/>
              </a:rPr>
              <a:t>gave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p-</a:t>
            </a:r>
            <a:r>
              <a:rPr sz="2200" dirty="0">
                <a:latin typeface="Comic Sans MS"/>
                <a:cs typeface="Comic Sans MS"/>
              </a:rPr>
              <a:t>values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close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simulated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p-values.</a:t>
            </a:r>
            <a:endParaRPr sz="2200">
              <a:latin typeface="Comic Sans MS"/>
              <a:cs typeface="Comic Sans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85364-66B9-985E-D6EB-822053C2E3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lang="en-PK" spc="-25" smtClean="0"/>
              <a:t>64</a:t>
            </a:fld>
            <a:endParaRPr lang="en-PK"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292929"/>
                </a:solidFill>
              </a:rPr>
              <a:t>What</a:t>
            </a:r>
            <a:r>
              <a:rPr sz="4000" spc="-35" dirty="0">
                <a:solidFill>
                  <a:srgbClr val="292929"/>
                </a:solidFill>
              </a:rPr>
              <a:t> </a:t>
            </a:r>
            <a:r>
              <a:rPr sz="4000" dirty="0">
                <a:solidFill>
                  <a:srgbClr val="292929"/>
                </a:solidFill>
              </a:rPr>
              <a:t>is</a:t>
            </a:r>
            <a:r>
              <a:rPr sz="4000" spc="-30" dirty="0">
                <a:solidFill>
                  <a:srgbClr val="292929"/>
                </a:solidFill>
              </a:rPr>
              <a:t> </a:t>
            </a:r>
            <a:r>
              <a:rPr sz="4000" spc="-10" dirty="0">
                <a:solidFill>
                  <a:srgbClr val="292929"/>
                </a:solidFill>
              </a:rPr>
              <a:t>F-test?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479039" y="2471420"/>
            <a:ext cx="6204585" cy="417385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571500" algn="just" defTabSz="914400" eaLnBrk="1" fontAlgn="auto" latinLnBrk="0" hangingPunct="1">
              <a:lnSpc>
                <a:spcPct val="1006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test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any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statistical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test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which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test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statistic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800" b="0" i="0" u="none" strike="noStrike" kern="0" cap="none" spc="3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an</a:t>
            </a:r>
            <a:r>
              <a:rPr kumimoji="0" sz="1800" b="0" i="0" u="none" strike="noStrike" kern="0" cap="none" spc="3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distribution</a:t>
            </a:r>
            <a:r>
              <a:rPr kumimoji="0" sz="1800" b="0" i="0" u="none" strike="noStrike" kern="0" cap="none" spc="3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under</a:t>
            </a:r>
            <a:r>
              <a:rPr kumimoji="0" sz="1800" b="0" i="0" u="none" strike="noStrike" kern="0" cap="none" spc="3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3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null</a:t>
            </a:r>
            <a:r>
              <a:rPr kumimoji="0" sz="1800" b="0" i="0" u="none" strike="noStrike" kern="0" cap="none" spc="3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hypothesis.</a:t>
            </a:r>
            <a:r>
              <a:rPr kumimoji="0" sz="1800" b="0" i="0" u="none" strike="noStrike" kern="0" cap="none" spc="3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800" b="0" i="0" u="none" strike="noStrike" kern="0" cap="none" spc="3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3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most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often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when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comparing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statistical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models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have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been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fit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set,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order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identify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model</a:t>
            </a: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best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fits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population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which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data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were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sampled.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5080" lvl="0" indent="571500" algn="just" defTabSz="914400" eaLnBrk="1" fontAlgn="auto" latinLnBrk="0" hangingPunct="1">
              <a:lnSpc>
                <a:spcPct val="101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name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was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coined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George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W.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Snedecor,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honour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Sir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Ronald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A.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Fisher.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Fisher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initially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developed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statistic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ratio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1920s.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5080" lvl="0" indent="571500" algn="just" defTabSz="914400" eaLnBrk="1" fontAlgn="auto" latinLnBrk="0" hangingPunct="1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20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test</a:t>
            </a:r>
            <a:r>
              <a:rPr kumimoji="0" sz="1800" b="0" i="0" u="none" strike="noStrike" kern="0" cap="none" spc="2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designed</a:t>
            </a:r>
            <a:r>
              <a:rPr kumimoji="0" sz="1800" b="0" i="0" u="none" strike="noStrike" kern="0" cap="none" spc="2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2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test</a:t>
            </a:r>
            <a:r>
              <a:rPr kumimoji="0" sz="1800" b="0" i="0" u="none" strike="noStrike" kern="0" cap="none" spc="2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204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2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population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variances</a:t>
            </a:r>
            <a:r>
              <a:rPr kumimoji="0" sz="1800" b="0" i="0" u="none" strike="noStrike" kern="0" cap="none" spc="2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2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equal.</a:t>
            </a:r>
            <a:r>
              <a:rPr kumimoji="0" sz="1800" b="0" i="0" u="none" strike="noStrike" kern="0" cap="none" spc="2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800" b="0" i="0" u="none" strike="noStrike" kern="0" cap="none" spc="2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does</a:t>
            </a:r>
            <a:r>
              <a:rPr kumimoji="0" sz="1800" b="0" i="0" u="none" strike="noStrike" kern="0" cap="none" spc="2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this</a:t>
            </a:r>
            <a:r>
              <a:rPr kumimoji="0" sz="1800" b="0" i="0" u="none" strike="noStrike" kern="0" cap="none" spc="2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2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comparing</a:t>
            </a:r>
            <a:r>
              <a:rPr kumimoji="0" sz="1800" b="0" i="0" u="none" strike="noStrike" kern="0" cap="none" spc="2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27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ratio</a:t>
            </a:r>
            <a:r>
              <a:rPr kumimoji="0" sz="1800" b="0" i="0" u="none" strike="noStrike" kern="0" cap="none" spc="28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variances.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So,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variances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equal,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ratio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1.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6239" y="2078228"/>
            <a:ext cx="5042535" cy="3982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3045" lvl="0" indent="5715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There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several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different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tables.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Each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one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has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different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level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significance.So,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find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correct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level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significance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first,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look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numerator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and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denominator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find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critical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value.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2700" marR="5080" lvl="0" indent="571500" defTabSz="914400" eaLnBrk="1" fontAlgn="auto" latinLnBrk="0" hangingPunct="1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numerator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whichever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has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larger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(since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numerator)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denominator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will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be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whichever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sample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has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smaller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(since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the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denominator).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5239" y="2864611"/>
            <a:ext cx="589216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5715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F-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test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statistic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found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dividing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between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group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within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group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variance.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numerator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1" i="0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between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group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(k-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1)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denominator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the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within</a:t>
            </a:r>
            <a:r>
              <a:rPr kumimoji="0" sz="1800" b="1" i="0" u="none" strike="noStrike" kern="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group</a:t>
            </a:r>
            <a:r>
              <a:rPr kumimoji="0" sz="1800" b="1" i="0" u="none" strike="noStrike" kern="0" cap="none" spc="-7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(N-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k).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Characteristics</a:t>
            </a:r>
            <a:r>
              <a:rPr spc="-6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-25" dirty="0"/>
              <a:t>the</a:t>
            </a:r>
          </a:p>
          <a:p>
            <a:pPr marL="139065" algn="ctr">
              <a:lnSpc>
                <a:spcPct val="100000"/>
              </a:lnSpc>
            </a:pPr>
            <a:r>
              <a:rPr i="1" dirty="0">
                <a:latin typeface="Arial"/>
                <a:cs typeface="Arial"/>
              </a:rPr>
              <a:t>F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spc="-1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3339" y="3220212"/>
            <a:ext cx="5855970" cy="210756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values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r>
              <a:rPr kumimoji="0" sz="2000" b="0" i="1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cannot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be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negative.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distribution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positively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skewed.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mean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value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r>
              <a:rPr kumimoji="0" sz="2000" b="0" i="1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approximately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equal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1.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55600" marR="118110" lvl="0" indent="-3429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560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r>
              <a:rPr kumimoji="0" sz="2000" b="0" i="1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distribution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family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curves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based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on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numerator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denominator.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0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use</a:t>
            </a:r>
            <a:r>
              <a:rPr spc="-20" dirty="0"/>
              <a:t> </a:t>
            </a:r>
            <a:r>
              <a:rPr spc="-25" dirty="0"/>
              <a:t>F-</a:t>
            </a:r>
            <a:r>
              <a:rPr dirty="0"/>
              <a:t>test</a:t>
            </a:r>
            <a:r>
              <a:rPr spc="-25" dirty="0"/>
              <a:t> </a:t>
            </a:r>
            <a:r>
              <a:rPr spc="-50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45739" y="2319020"/>
            <a:ext cx="5499735" cy="4466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8765" marR="106680" lvl="0" indent="-266065" defTabSz="914400" eaLnBrk="1" fontAlgn="auto" latinLnBrk="0" hangingPunct="1">
              <a:lnSpc>
                <a:spcPct val="994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Invoke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null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hypothesis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states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that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two 	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we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comparing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same 	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population.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i.e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.,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statistically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different)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78765" marR="1045844" lvl="0" indent="-266065" defTabSz="914400" eaLnBrk="1" fontAlgn="auto" latinLnBrk="0" hangingPunct="1">
              <a:lnSpc>
                <a:spcPts val="209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Calculate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r>
              <a:rPr kumimoji="0" sz="1800" b="0" i="1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value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(the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ratio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two 	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variances)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78765" marR="5080" lvl="0" indent="-266065" defTabSz="914400" eaLnBrk="1" fontAlgn="auto" latinLnBrk="0" hangingPunct="1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Look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up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table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value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r>
              <a:rPr kumimoji="0" sz="1800" b="0" i="1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degrees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 	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freedom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used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calculate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both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variances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and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for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a 	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given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confidence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level.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>
                <a:srgbClr val="262626"/>
              </a:buClr>
              <a:buSzTx/>
              <a:buFont typeface="Arial"/>
              <a:buAutoNum type="arabicParenR"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78765" marR="93980" lvl="0" indent="-266065" defTabSz="914400" eaLnBrk="1" fontAlgn="auto" latinLnBrk="0" hangingPunct="1">
              <a:lnSpc>
                <a:spcPct val="1004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If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calculated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</a:t>
            </a:r>
            <a:r>
              <a:rPr kumimoji="0" sz="1800" b="0" i="1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greater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than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table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value, 	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null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hypothesis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not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correct.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Else,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the 	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could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come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from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the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population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of 	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</a:rPr>
              <a:t>measurements.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Types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t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729" y="852373"/>
            <a:ext cx="9003030" cy="5269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Paired</a:t>
            </a:r>
            <a:r>
              <a:rPr sz="2000" spc="9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2000" spc="10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Test:</a:t>
            </a:r>
            <a:r>
              <a:rPr sz="2000" spc="10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9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9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10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come</a:t>
            </a:r>
            <a:r>
              <a:rPr sz="2000" spc="10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from</a:t>
            </a:r>
            <a:r>
              <a:rPr sz="2000" spc="10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10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single</a:t>
            </a:r>
            <a:r>
              <a:rPr sz="2000" spc="9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population</a:t>
            </a:r>
            <a:r>
              <a:rPr sz="2000" spc="10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(e.g.,</a:t>
            </a:r>
            <a:r>
              <a:rPr sz="2000" spc="9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measuring </a:t>
            </a:r>
            <a:r>
              <a:rPr sz="2000" dirty="0">
                <a:latin typeface="Comic Sans MS"/>
                <a:cs typeface="Comic Sans MS"/>
              </a:rPr>
              <a:t>before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and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after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experimental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treatment),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perform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paired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test.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This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within-</a:t>
            </a:r>
            <a:r>
              <a:rPr sz="2000" dirty="0">
                <a:latin typeface="Comic Sans MS"/>
                <a:cs typeface="Comic Sans MS"/>
              </a:rPr>
              <a:t>subjects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design.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Comic Sans MS"/>
              <a:cs typeface="Comic Sans MS"/>
            </a:endParaRPr>
          </a:p>
          <a:p>
            <a:pPr marL="12700" marR="6350" algn="just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One</a:t>
            </a:r>
            <a:r>
              <a:rPr sz="2000" spc="5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2000" spc="6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2000" spc="50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Test:</a:t>
            </a:r>
            <a:r>
              <a:rPr sz="2000" spc="55" dirty="0">
                <a:solidFill>
                  <a:srgbClr val="0000FF"/>
                </a:solidFill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there</a:t>
            </a:r>
            <a:r>
              <a:rPr sz="2000" spc="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5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one</a:t>
            </a:r>
            <a:r>
              <a:rPr sz="2000" spc="4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group</a:t>
            </a:r>
            <a:r>
              <a:rPr sz="2000" spc="5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being</a:t>
            </a:r>
            <a:r>
              <a:rPr sz="2000" spc="50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compared</a:t>
            </a:r>
            <a:r>
              <a:rPr sz="2000" spc="55" dirty="0">
                <a:latin typeface="Comic Sans MS"/>
                <a:cs typeface="Comic Sans MS"/>
              </a:rPr>
              <a:t>  </a:t>
            </a:r>
            <a:r>
              <a:rPr sz="2000" dirty="0">
                <a:latin typeface="Comic Sans MS"/>
                <a:cs typeface="Comic Sans MS"/>
              </a:rPr>
              <a:t>against</a:t>
            </a:r>
            <a:r>
              <a:rPr sz="2000" spc="55" dirty="0">
                <a:latin typeface="Comic Sans MS"/>
                <a:cs typeface="Comic Sans MS"/>
              </a:rPr>
              <a:t>  </a:t>
            </a:r>
            <a:r>
              <a:rPr sz="2000" spc="-50" dirty="0">
                <a:latin typeface="Comic Sans MS"/>
                <a:cs typeface="Comic Sans MS"/>
              </a:rPr>
              <a:t>a </a:t>
            </a:r>
            <a:r>
              <a:rPr sz="2000" dirty="0">
                <a:latin typeface="Comic Sans MS"/>
                <a:cs typeface="Comic Sans MS"/>
              </a:rPr>
              <a:t>standard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value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(e.g.,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comparing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acidity</a:t>
            </a:r>
            <a:r>
              <a:rPr sz="2000" spc="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liquid</a:t>
            </a:r>
            <a:r>
              <a:rPr sz="2000" spc="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neutral</a:t>
            </a:r>
            <a:r>
              <a:rPr sz="2000" spc="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pH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5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7), </a:t>
            </a:r>
            <a:r>
              <a:rPr sz="2000" dirty="0">
                <a:latin typeface="Comic Sans MS"/>
                <a:cs typeface="Comic Sans MS"/>
              </a:rPr>
              <a:t>perform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10" dirty="0">
                <a:latin typeface="Comic Sans MS"/>
                <a:cs typeface="Comic Sans MS"/>
              </a:rPr>
              <a:t> one-</a:t>
            </a: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test.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Comic Sans MS"/>
              <a:cs typeface="Comic Sans MS"/>
            </a:endParaRPr>
          </a:p>
          <a:p>
            <a:pPr marL="12700" marR="6350" algn="just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Independent</a:t>
            </a:r>
            <a:r>
              <a:rPr sz="2000" spc="2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2000" spc="2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2000" spc="2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Test:</a:t>
            </a:r>
            <a:r>
              <a:rPr sz="2000" spc="2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2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independent</a:t>
            </a:r>
            <a:r>
              <a:rPr sz="2000" spc="2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21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t-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204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compares</a:t>
            </a:r>
            <a:r>
              <a:rPr sz="2000" spc="215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the </a:t>
            </a:r>
            <a:r>
              <a:rPr sz="2000" dirty="0">
                <a:latin typeface="Comic Sans MS"/>
                <a:cs typeface="Comic Sans MS"/>
              </a:rPr>
              <a:t>mean</a:t>
            </a:r>
            <a:r>
              <a:rPr sz="2000" spc="1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1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one</a:t>
            </a:r>
            <a:r>
              <a:rPr sz="2000" spc="1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distinct</a:t>
            </a:r>
            <a:r>
              <a:rPr sz="2000" spc="1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group</a:t>
            </a:r>
            <a:r>
              <a:rPr sz="2000" spc="1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to</a:t>
            </a:r>
            <a:r>
              <a:rPr sz="2000" spc="1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1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mean</a:t>
            </a:r>
            <a:r>
              <a:rPr sz="2000" spc="1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1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another</a:t>
            </a:r>
            <a:r>
              <a:rPr sz="2000" spc="1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group.</a:t>
            </a:r>
            <a:r>
              <a:rPr sz="2000" spc="1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It</a:t>
            </a:r>
            <a:r>
              <a:rPr sz="2000" spc="1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15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also</a:t>
            </a:r>
            <a:r>
              <a:rPr sz="2000" spc="15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called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-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Test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Comic Sans MS"/>
              <a:cs typeface="Comic Sans MS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Two</a:t>
            </a:r>
            <a:r>
              <a:rPr sz="2000" spc="40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sample</a:t>
            </a:r>
            <a:r>
              <a:rPr sz="2000" spc="41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</a:t>
            </a:r>
            <a:r>
              <a:rPr sz="2000" spc="409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/>
                <a:cs typeface="Comic Sans MS"/>
              </a:rPr>
              <a:t>Test:</a:t>
            </a:r>
            <a:r>
              <a:rPr sz="2000" spc="420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If</a:t>
            </a:r>
            <a:r>
              <a:rPr sz="2000" spc="409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the</a:t>
            </a:r>
            <a:r>
              <a:rPr sz="2000" spc="4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groups</a:t>
            </a:r>
            <a:r>
              <a:rPr sz="2000" spc="409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come</a:t>
            </a:r>
            <a:r>
              <a:rPr sz="2000" spc="40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from</a:t>
            </a:r>
            <a:r>
              <a:rPr sz="2000" spc="40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4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different</a:t>
            </a:r>
            <a:r>
              <a:rPr sz="2000" spc="43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populations </a:t>
            </a:r>
            <a:r>
              <a:rPr sz="2000" dirty="0">
                <a:latin typeface="Comic Sans MS"/>
                <a:cs typeface="Comic Sans MS"/>
              </a:rPr>
              <a:t>(e.g.,</a:t>
            </a:r>
            <a:r>
              <a:rPr sz="2000" spc="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different</a:t>
            </a:r>
            <a:r>
              <a:rPr sz="2000" spc="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species,</a:t>
            </a:r>
            <a:r>
              <a:rPr sz="2000" spc="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or</a:t>
            </a:r>
            <a:r>
              <a:rPr sz="2000" spc="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people</a:t>
            </a:r>
            <a:r>
              <a:rPr sz="2000" spc="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from</a:t>
            </a:r>
            <a:r>
              <a:rPr sz="2000" spc="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two</a:t>
            </a:r>
            <a:r>
              <a:rPr sz="2000" spc="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separate</a:t>
            </a:r>
            <a:r>
              <a:rPr sz="2000" spc="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cities),</a:t>
            </a:r>
            <a:r>
              <a:rPr sz="2000" spc="3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perform</a:t>
            </a:r>
            <a:r>
              <a:rPr sz="2000" spc="25" dirty="0">
                <a:latin typeface="Comic Sans MS"/>
                <a:cs typeface="Comic Sans MS"/>
              </a:rPr>
              <a:t> </a:t>
            </a:r>
            <a:r>
              <a:rPr sz="2000" spc="-50" dirty="0">
                <a:latin typeface="Comic Sans MS"/>
                <a:cs typeface="Comic Sans MS"/>
              </a:rPr>
              <a:t>a </a:t>
            </a:r>
            <a:r>
              <a:rPr sz="2000" spc="-10" dirty="0">
                <a:latin typeface="Comic Sans MS"/>
                <a:cs typeface="Comic Sans MS"/>
              </a:rPr>
              <a:t>two-</a:t>
            </a:r>
            <a:r>
              <a:rPr sz="2000" dirty="0">
                <a:latin typeface="Comic Sans MS"/>
                <a:cs typeface="Comic Sans MS"/>
              </a:rPr>
              <a:t>sample</a:t>
            </a:r>
            <a:r>
              <a:rPr sz="2000" spc="2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2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</a:t>
            </a:r>
            <a:r>
              <a:rPr sz="2000" spc="29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(a.k.a.</a:t>
            </a:r>
            <a:r>
              <a:rPr sz="2000" spc="2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independent</a:t>
            </a:r>
            <a:r>
              <a:rPr sz="2000" spc="26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</a:t>
            </a:r>
            <a:r>
              <a:rPr sz="2000" spc="2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test).</a:t>
            </a:r>
            <a:r>
              <a:rPr sz="2000" spc="30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28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is</a:t>
            </a:r>
            <a:r>
              <a:rPr sz="2000" spc="29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29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between-subjects design.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0" marR="5080" indent="-736600">
              <a:lnSpc>
                <a:spcPct val="100000"/>
              </a:lnSpc>
              <a:spcBef>
                <a:spcPts val="100"/>
              </a:spcBef>
            </a:pPr>
            <a:r>
              <a:rPr dirty="0"/>
              <a:t>Assumptions</a:t>
            </a:r>
            <a:r>
              <a:rPr spc="-80" dirty="0"/>
              <a:t> </a:t>
            </a:r>
            <a:r>
              <a:rPr spc="-25" dirty="0"/>
              <a:t>for </a:t>
            </a:r>
            <a:r>
              <a:rPr dirty="0"/>
              <a:t>the </a:t>
            </a:r>
            <a:r>
              <a:rPr spc="-25" dirty="0"/>
              <a:t>F-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98139" y="1937003"/>
            <a:ext cx="5378450" cy="211074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2570" marR="0" lvl="0" indent="-229870" defTabSz="91440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25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Samples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are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independent</a:t>
            </a:r>
            <a:r>
              <a:rPr kumimoji="0" sz="20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random</a:t>
            </a:r>
            <a:r>
              <a:rPr kumimoji="0" sz="20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samples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42570" marR="0" lvl="0" indent="-229870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25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Distribution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response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variable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is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normal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43204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curve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within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each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population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43204" marR="485775" lvl="0" indent="-230504" defTabSz="91440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3204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populations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may</a:t>
            </a:r>
            <a:r>
              <a:rPr kumimoji="0" sz="2000" b="1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2000" b="1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different means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42570" marR="0" lvl="0" indent="-229870" defTabSz="914400" eaLnBrk="1" fontAlgn="auto" latinLnBrk="0" hangingPunct="1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42570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All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populations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have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same</a:t>
            </a:r>
            <a:r>
              <a:rPr kumimoji="0" sz="2000" b="1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standard</a:t>
            </a:r>
            <a:r>
              <a:rPr kumimoji="0" sz="2000" b="1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dev.</a:t>
            </a:r>
            <a:r>
              <a:rPr kumimoji="0" sz="20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,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s.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2600" y="4572000"/>
            <a:ext cx="6467475" cy="1841500"/>
            <a:chOff x="1752600" y="4572000"/>
            <a:chExt cx="6467475" cy="1841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0" y="4572000"/>
              <a:ext cx="3284537" cy="1841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1087" y="4572000"/>
              <a:ext cx="3328987" cy="1839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0" marR="5080" indent="-1016000">
              <a:lnSpc>
                <a:spcPct val="100000"/>
              </a:lnSpc>
              <a:spcBef>
                <a:spcPts val="100"/>
              </a:spcBef>
            </a:pPr>
            <a:r>
              <a:rPr dirty="0"/>
              <a:t>Conditions</a:t>
            </a:r>
            <a:r>
              <a:rPr spc="-5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spc="-10" dirty="0"/>
              <a:t>Using </a:t>
            </a:r>
            <a:r>
              <a:rPr dirty="0"/>
              <a:t>the </a:t>
            </a:r>
            <a:r>
              <a:rPr i="1" spc="-25" dirty="0">
                <a:latin typeface="Arial"/>
                <a:cs typeface="Arial"/>
              </a:rPr>
              <a:t>F</a:t>
            </a:r>
            <a:r>
              <a:rPr spc="-25" dirty="0"/>
              <a:t>-</a:t>
            </a:r>
            <a:r>
              <a:rPr spc="-20" dirty="0"/>
              <a:t>Test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marR="5080" indent="-23050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3204" algn="l"/>
              </a:tabLst>
            </a:pPr>
            <a:r>
              <a:rPr i="1" spc="-10" dirty="0">
                <a:latin typeface="Arial"/>
                <a:cs typeface="Arial"/>
              </a:rPr>
              <a:t>F</a:t>
            </a:r>
            <a:r>
              <a:rPr spc="-10" dirty="0"/>
              <a:t>-</a:t>
            </a:r>
            <a:r>
              <a:rPr dirty="0"/>
              <a:t>statistic</a:t>
            </a:r>
            <a:r>
              <a:rPr spc="-40" dirty="0"/>
              <a:t> </a:t>
            </a:r>
            <a:r>
              <a:rPr dirty="0"/>
              <a:t>can</a:t>
            </a:r>
            <a:r>
              <a:rPr spc="-40" dirty="0"/>
              <a:t> </a:t>
            </a:r>
            <a:r>
              <a:rPr dirty="0"/>
              <a:t>be</a:t>
            </a:r>
            <a:r>
              <a:rPr spc="-35" dirty="0"/>
              <a:t> </a:t>
            </a:r>
            <a:r>
              <a:rPr dirty="0"/>
              <a:t>used</a:t>
            </a:r>
            <a:r>
              <a:rPr spc="-40" dirty="0"/>
              <a:t> </a:t>
            </a:r>
            <a:r>
              <a:rPr dirty="0"/>
              <a:t>if</a:t>
            </a:r>
            <a:r>
              <a:rPr spc="-40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are</a:t>
            </a:r>
            <a:r>
              <a:rPr spc="-35" dirty="0"/>
              <a:t> </a:t>
            </a:r>
            <a:r>
              <a:rPr b="1" dirty="0">
                <a:latin typeface="Arial"/>
                <a:cs typeface="Arial"/>
              </a:rPr>
              <a:t>not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extremely </a:t>
            </a:r>
            <a:r>
              <a:rPr b="1" dirty="0">
                <a:latin typeface="Arial"/>
                <a:cs typeface="Arial"/>
              </a:rPr>
              <a:t>skewed</a:t>
            </a:r>
            <a:r>
              <a:rPr dirty="0"/>
              <a:t>,</a:t>
            </a:r>
            <a:r>
              <a:rPr spc="-60" dirty="0"/>
              <a:t> </a:t>
            </a:r>
            <a:r>
              <a:rPr dirty="0"/>
              <a:t>there</a:t>
            </a:r>
            <a:r>
              <a:rPr spc="-55" dirty="0"/>
              <a:t> </a:t>
            </a:r>
            <a:r>
              <a:rPr dirty="0"/>
              <a:t>are</a:t>
            </a:r>
            <a:r>
              <a:rPr spc="-50" dirty="0"/>
              <a:t> </a:t>
            </a:r>
            <a:r>
              <a:rPr b="1" dirty="0">
                <a:latin typeface="Arial"/>
                <a:cs typeface="Arial"/>
              </a:rPr>
              <a:t>no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extreme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outliers</a:t>
            </a:r>
            <a:r>
              <a:rPr dirty="0"/>
              <a:t>,</a:t>
            </a:r>
            <a:r>
              <a:rPr spc="-60" dirty="0"/>
              <a:t> </a:t>
            </a:r>
            <a:r>
              <a:rPr spc="-25" dirty="0"/>
              <a:t>and </a:t>
            </a:r>
            <a:r>
              <a:rPr dirty="0"/>
              <a:t>group</a:t>
            </a:r>
            <a:r>
              <a:rPr spc="-60" dirty="0"/>
              <a:t> </a:t>
            </a:r>
            <a:r>
              <a:rPr dirty="0"/>
              <a:t>standard</a:t>
            </a:r>
            <a:r>
              <a:rPr spc="-60" dirty="0"/>
              <a:t> </a:t>
            </a:r>
            <a:r>
              <a:rPr dirty="0"/>
              <a:t>deviations</a:t>
            </a:r>
            <a:r>
              <a:rPr spc="-60" dirty="0"/>
              <a:t> </a:t>
            </a:r>
            <a:r>
              <a:rPr dirty="0"/>
              <a:t>are</a:t>
            </a:r>
            <a:r>
              <a:rPr spc="-55" dirty="0"/>
              <a:t> </a:t>
            </a:r>
            <a:r>
              <a:rPr dirty="0"/>
              <a:t>not</a:t>
            </a:r>
            <a:r>
              <a:rPr spc="-65" dirty="0"/>
              <a:t> </a:t>
            </a:r>
            <a:r>
              <a:rPr spc="-10" dirty="0"/>
              <a:t>markedly different.</a:t>
            </a:r>
          </a:p>
          <a:p>
            <a:pPr marL="243204" marR="86995" indent="-230504">
              <a:lnSpc>
                <a:spcPct val="100000"/>
              </a:lnSpc>
              <a:spcBef>
                <a:spcPts val="500"/>
              </a:spcBef>
              <a:buChar char="•"/>
              <a:tabLst>
                <a:tab pos="243204" algn="l"/>
              </a:tabLst>
            </a:pPr>
            <a:r>
              <a:rPr dirty="0"/>
              <a:t>Tests</a:t>
            </a:r>
            <a:r>
              <a:rPr spc="-45" dirty="0"/>
              <a:t> </a:t>
            </a:r>
            <a:r>
              <a:rPr dirty="0"/>
              <a:t>based</a:t>
            </a:r>
            <a:r>
              <a:rPr spc="-45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i="1" spc="-10" dirty="0">
                <a:latin typeface="Arial"/>
                <a:cs typeface="Arial"/>
              </a:rPr>
              <a:t>F</a:t>
            </a:r>
            <a:r>
              <a:rPr spc="-10" dirty="0"/>
              <a:t>-</a:t>
            </a:r>
            <a:r>
              <a:rPr dirty="0"/>
              <a:t>statistic</a:t>
            </a:r>
            <a:r>
              <a:rPr spc="-45" dirty="0"/>
              <a:t> </a:t>
            </a:r>
            <a:r>
              <a:rPr dirty="0"/>
              <a:t>are</a:t>
            </a:r>
            <a:r>
              <a:rPr spc="-40" dirty="0"/>
              <a:t> </a:t>
            </a:r>
            <a:r>
              <a:rPr dirty="0"/>
              <a:t>valid</a:t>
            </a:r>
            <a:r>
              <a:rPr spc="-4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spc="-20" dirty="0"/>
              <a:t>with </a:t>
            </a:r>
            <a:r>
              <a:rPr dirty="0"/>
              <a:t>skewness</a:t>
            </a:r>
            <a:r>
              <a:rPr spc="-45" dirty="0"/>
              <a:t> </a:t>
            </a:r>
            <a:r>
              <a:rPr dirty="0"/>
              <a:t>or</a:t>
            </a:r>
            <a:r>
              <a:rPr spc="-50" dirty="0"/>
              <a:t> </a:t>
            </a:r>
            <a:r>
              <a:rPr dirty="0"/>
              <a:t>outliers</a:t>
            </a:r>
            <a:r>
              <a:rPr spc="-50" dirty="0"/>
              <a:t> </a:t>
            </a:r>
            <a:r>
              <a:rPr b="1" dirty="0">
                <a:latin typeface="Arial"/>
                <a:cs typeface="Arial"/>
              </a:rPr>
              <a:t>if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sample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sizes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are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large</a:t>
            </a:r>
            <a:r>
              <a:rPr spc="-10" dirty="0"/>
              <a:t>.</a:t>
            </a:r>
          </a:p>
          <a:p>
            <a:pPr marL="243204" marR="213995" indent="-230504">
              <a:lnSpc>
                <a:spcPct val="100000"/>
              </a:lnSpc>
              <a:spcBef>
                <a:spcPts val="505"/>
              </a:spcBef>
              <a:buChar char="•"/>
              <a:tabLst>
                <a:tab pos="243204" algn="l"/>
              </a:tabLst>
            </a:pPr>
            <a:r>
              <a:rPr dirty="0"/>
              <a:t>A</a:t>
            </a:r>
            <a:r>
              <a:rPr spc="-50" dirty="0"/>
              <a:t> </a:t>
            </a:r>
            <a:r>
              <a:rPr dirty="0"/>
              <a:t>rough</a:t>
            </a:r>
            <a:r>
              <a:rPr spc="-50" dirty="0"/>
              <a:t> </a:t>
            </a:r>
            <a:r>
              <a:rPr dirty="0"/>
              <a:t>criterion</a:t>
            </a:r>
            <a:r>
              <a:rPr spc="-50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dirty="0"/>
              <a:t>standard</a:t>
            </a:r>
            <a:r>
              <a:rPr spc="-55" dirty="0"/>
              <a:t> </a:t>
            </a:r>
            <a:r>
              <a:rPr dirty="0"/>
              <a:t>deviations</a:t>
            </a:r>
            <a:r>
              <a:rPr spc="-50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spc="-20" dirty="0"/>
              <a:t>that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largest</a:t>
            </a:r>
            <a:r>
              <a:rPr spc="-5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sample</a:t>
            </a:r>
            <a:r>
              <a:rPr spc="-45" dirty="0"/>
              <a:t> </a:t>
            </a:r>
            <a:r>
              <a:rPr dirty="0"/>
              <a:t>standard</a:t>
            </a:r>
            <a:r>
              <a:rPr spc="-45" dirty="0"/>
              <a:t> </a:t>
            </a:r>
            <a:r>
              <a:rPr spc="-10" dirty="0"/>
              <a:t>deviations </a:t>
            </a:r>
            <a:r>
              <a:rPr dirty="0"/>
              <a:t>should</a:t>
            </a:r>
            <a:r>
              <a:rPr spc="-40" dirty="0"/>
              <a:t> </a:t>
            </a:r>
            <a:r>
              <a:rPr dirty="0"/>
              <a:t>not</a:t>
            </a:r>
            <a:r>
              <a:rPr spc="-45" dirty="0"/>
              <a:t> </a:t>
            </a:r>
            <a:r>
              <a:rPr dirty="0"/>
              <a:t>be</a:t>
            </a:r>
            <a:r>
              <a:rPr spc="-40" dirty="0"/>
              <a:t> </a:t>
            </a:r>
            <a:r>
              <a:rPr dirty="0"/>
              <a:t>more</a:t>
            </a:r>
            <a:r>
              <a:rPr spc="-40" dirty="0"/>
              <a:t> </a:t>
            </a:r>
            <a:r>
              <a:rPr dirty="0"/>
              <a:t>than</a:t>
            </a:r>
            <a:r>
              <a:rPr spc="-40" dirty="0"/>
              <a:t> </a:t>
            </a:r>
            <a:r>
              <a:rPr dirty="0"/>
              <a:t>twice</a:t>
            </a:r>
            <a:r>
              <a:rPr spc="-45" dirty="0"/>
              <a:t> </a:t>
            </a:r>
            <a:r>
              <a:rPr dirty="0"/>
              <a:t>as</a:t>
            </a:r>
            <a:r>
              <a:rPr spc="-50" dirty="0"/>
              <a:t> </a:t>
            </a:r>
            <a:r>
              <a:rPr dirty="0"/>
              <a:t>large</a:t>
            </a:r>
            <a:r>
              <a:rPr spc="-40" dirty="0"/>
              <a:t> </a:t>
            </a:r>
            <a:r>
              <a:rPr dirty="0"/>
              <a:t>as</a:t>
            </a:r>
            <a:r>
              <a:rPr spc="-40" dirty="0"/>
              <a:t> </a:t>
            </a:r>
            <a:r>
              <a:rPr spc="-25" dirty="0"/>
              <a:t>the </a:t>
            </a:r>
            <a:r>
              <a:rPr dirty="0"/>
              <a:t>smallest</a:t>
            </a:r>
            <a:r>
              <a:rPr spc="-5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sample</a:t>
            </a:r>
            <a:r>
              <a:rPr spc="-45" dirty="0"/>
              <a:t> </a:t>
            </a:r>
            <a:r>
              <a:rPr dirty="0"/>
              <a:t>standard</a:t>
            </a:r>
            <a:r>
              <a:rPr spc="-45" dirty="0"/>
              <a:t> </a:t>
            </a:r>
            <a:r>
              <a:rPr spc="-10" dirty="0"/>
              <a:t>deviations.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" y="838200"/>
            <a:ext cx="4477102" cy="5410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75633" y="6600748"/>
            <a:ext cx="1157389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>
              <a:lnSpc>
                <a:spcPts val="975"/>
              </a:lnSpc>
            </a:pPr>
            <a:r>
              <a:rPr sz="834" dirty="0">
                <a:latin typeface="Times New Roman"/>
                <a:cs typeface="Times New Roman"/>
                <a:hlinkClick r:id="rId3"/>
              </a:rPr>
              <a:t>Scanned</a:t>
            </a:r>
            <a:r>
              <a:rPr sz="834" spc="-10" dirty="0">
                <a:latin typeface="Times New Roman"/>
                <a:cs typeface="Times New Roman"/>
                <a:hlinkClick r:id="rId3"/>
              </a:rPr>
              <a:t> </a:t>
            </a:r>
            <a:r>
              <a:rPr sz="834" dirty="0">
                <a:latin typeface="Times New Roman"/>
                <a:cs typeface="Times New Roman"/>
                <a:hlinkClick r:id="rId3"/>
              </a:rPr>
              <a:t>with</a:t>
            </a:r>
            <a:r>
              <a:rPr sz="834" spc="-6" dirty="0">
                <a:latin typeface="Times New Roman"/>
                <a:cs typeface="Times New Roman"/>
                <a:hlinkClick r:id="rId3"/>
              </a:rPr>
              <a:t> CamScanner</a:t>
            </a:r>
            <a:endParaRPr sz="834">
              <a:latin typeface="Times New Roman"/>
              <a:cs typeface="Times New Roman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9C0F64FA-7BC1-CD0B-077D-52DD0761FB8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3090" y="838200"/>
            <a:ext cx="4231357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75633" y="6600748"/>
            <a:ext cx="1157389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>
              <a:lnSpc>
                <a:spcPts val="975"/>
              </a:lnSpc>
            </a:pPr>
            <a:r>
              <a:rPr sz="834" dirty="0">
                <a:latin typeface="Times New Roman"/>
                <a:cs typeface="Times New Roman"/>
                <a:hlinkClick r:id="rId2"/>
              </a:rPr>
              <a:t>Scanned</a:t>
            </a:r>
            <a:r>
              <a:rPr sz="834" spc="-10" dirty="0">
                <a:latin typeface="Times New Roman"/>
                <a:cs typeface="Times New Roman"/>
                <a:hlinkClick r:id="rId2"/>
              </a:rPr>
              <a:t> </a:t>
            </a:r>
            <a:r>
              <a:rPr sz="834" dirty="0">
                <a:latin typeface="Times New Roman"/>
                <a:cs typeface="Times New Roman"/>
                <a:hlinkClick r:id="rId2"/>
              </a:rPr>
              <a:t>with</a:t>
            </a:r>
            <a:r>
              <a:rPr sz="834" spc="-6" dirty="0">
                <a:latin typeface="Times New Roman"/>
                <a:cs typeface="Times New Roman"/>
                <a:hlinkClick r:id="rId2"/>
              </a:rPr>
              <a:t> CamScanner</a:t>
            </a:r>
            <a:endParaRPr sz="834">
              <a:latin typeface="Times New Roman"/>
              <a:cs typeface="Times New Roman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B15EF0BD-CDCF-5DB3-6246-17FD4139EEB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" y="838200"/>
            <a:ext cx="4280442" cy="5653280"/>
          </a:xfrm>
          <a:prstGeom prst="rect">
            <a:avLst/>
          </a:prstGeom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FD9818E8-F280-BF69-FF47-2CE70B9F6D1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838200"/>
            <a:ext cx="4350350" cy="56532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75633" y="6600748"/>
            <a:ext cx="1157389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5">
              <a:lnSpc>
                <a:spcPts val="975"/>
              </a:lnSpc>
            </a:pPr>
            <a:r>
              <a:rPr sz="834" dirty="0">
                <a:latin typeface="Times New Roman"/>
                <a:cs typeface="Times New Roman"/>
                <a:hlinkClick r:id="rId2"/>
              </a:rPr>
              <a:t>Scanned</a:t>
            </a:r>
            <a:r>
              <a:rPr sz="834" spc="-10" dirty="0">
                <a:latin typeface="Times New Roman"/>
                <a:cs typeface="Times New Roman"/>
                <a:hlinkClick r:id="rId2"/>
              </a:rPr>
              <a:t> </a:t>
            </a:r>
            <a:r>
              <a:rPr sz="834" dirty="0">
                <a:latin typeface="Times New Roman"/>
                <a:cs typeface="Times New Roman"/>
                <a:hlinkClick r:id="rId2"/>
              </a:rPr>
              <a:t>with</a:t>
            </a:r>
            <a:r>
              <a:rPr sz="834" spc="-6" dirty="0">
                <a:latin typeface="Times New Roman"/>
                <a:cs typeface="Times New Roman"/>
                <a:hlinkClick r:id="rId2"/>
              </a:rPr>
              <a:t> CamScanner</a:t>
            </a:r>
            <a:endParaRPr sz="834">
              <a:latin typeface="Times New Roman"/>
              <a:cs typeface="Times New Roman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1F8980A3-B3A7-37AD-81EF-824B1B1E6D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914400"/>
            <a:ext cx="4278825" cy="5562600"/>
          </a:xfrm>
          <a:prstGeom prst="rect">
            <a:avLst/>
          </a:prstGeom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5631FCB6-DC11-6F43-E919-F698A3983AC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2777" y="838200"/>
            <a:ext cx="4361576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</a:t>
            </a:r>
            <a:r>
              <a:rPr spc="-10" dirty="0"/>
              <a:t> </a:t>
            </a:r>
            <a:r>
              <a:rPr spc="-20" dirty="0"/>
              <a:t>Test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59" y="893063"/>
            <a:ext cx="7800340" cy="5965190"/>
            <a:chOff x="22859" y="893063"/>
            <a:chExt cx="7800340" cy="5965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59" y="917447"/>
              <a:ext cx="3199180" cy="30967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9820" y="3995926"/>
              <a:ext cx="3023616" cy="28620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2703" y="893063"/>
              <a:ext cx="3200335" cy="308305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Paired</a:t>
            </a:r>
            <a:r>
              <a:rPr spc="-30" dirty="0"/>
              <a:t> </a:t>
            </a:r>
            <a:r>
              <a:rPr dirty="0"/>
              <a:t>Sample</a:t>
            </a:r>
            <a:r>
              <a:rPr spc="-15" dirty="0"/>
              <a:t> </a:t>
            </a:r>
            <a:r>
              <a:rPr dirty="0"/>
              <a:t>t</a:t>
            </a:r>
            <a:r>
              <a:rPr spc="5" dirty="0"/>
              <a:t> </a:t>
            </a:r>
            <a:r>
              <a:rPr spc="-20" dirty="0"/>
              <a:t>Test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4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5427" y="929157"/>
            <a:ext cx="8372475" cy="53619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mean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of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group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or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population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at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separate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times</a:t>
            </a:r>
            <a:endParaRPr sz="2200">
              <a:latin typeface="Comic Sans MS"/>
              <a:cs typeface="Comic Sans MS"/>
            </a:endParaRPr>
          </a:p>
          <a:p>
            <a:pPr marL="3391535">
              <a:lnSpc>
                <a:spcPct val="100000"/>
              </a:lnSpc>
              <a:spcBef>
                <a:spcPts val="530"/>
              </a:spcBef>
            </a:pPr>
            <a:r>
              <a:rPr sz="2200" spc="-25" dirty="0">
                <a:latin typeface="Comic Sans MS"/>
                <a:cs typeface="Comic Sans MS"/>
              </a:rPr>
              <a:t>or</a:t>
            </a:r>
            <a:endParaRPr sz="22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mic Sans MS"/>
                <a:cs typeface="Comic Sans MS"/>
              </a:rPr>
              <a:t>A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paired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t-</a:t>
            </a:r>
            <a:r>
              <a:rPr sz="2200" dirty="0">
                <a:latin typeface="Comic Sans MS"/>
                <a:cs typeface="Comic Sans MS"/>
              </a:rPr>
              <a:t>test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is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used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to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compare</a:t>
            </a:r>
            <a:r>
              <a:rPr sz="2200" spc="-2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population</a:t>
            </a:r>
            <a:r>
              <a:rPr sz="2200" spc="-1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means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where </a:t>
            </a:r>
            <a:r>
              <a:rPr sz="2200" dirty="0">
                <a:latin typeface="Comic Sans MS"/>
                <a:cs typeface="Comic Sans MS"/>
              </a:rPr>
              <a:t>you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have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two</a:t>
            </a:r>
            <a:r>
              <a:rPr sz="2200" spc="-4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samples</a:t>
            </a:r>
            <a:r>
              <a:rPr sz="2200" spc="-3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-5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which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observations</a:t>
            </a:r>
            <a:r>
              <a:rPr sz="2200" spc="-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one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sample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can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spc="-25" dirty="0">
                <a:latin typeface="Comic Sans MS"/>
                <a:cs typeface="Comic Sans MS"/>
              </a:rPr>
              <a:t>be </a:t>
            </a:r>
            <a:r>
              <a:rPr sz="2200" dirty="0">
                <a:latin typeface="Comic Sans MS"/>
                <a:cs typeface="Comic Sans MS"/>
              </a:rPr>
              <a:t>paired</a:t>
            </a:r>
            <a:r>
              <a:rPr sz="2200" spc="-6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with</a:t>
            </a:r>
            <a:r>
              <a:rPr sz="2200" spc="-4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observations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in</a:t>
            </a:r>
            <a:r>
              <a:rPr sz="2200" spc="-65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the</a:t>
            </a:r>
            <a:r>
              <a:rPr sz="2200" spc="-50" dirty="0">
                <a:latin typeface="Comic Sans MS"/>
                <a:cs typeface="Comic Sans MS"/>
              </a:rPr>
              <a:t> </a:t>
            </a:r>
            <a:r>
              <a:rPr sz="2200" dirty="0">
                <a:latin typeface="Comic Sans MS"/>
                <a:cs typeface="Comic Sans MS"/>
              </a:rPr>
              <a:t>other</a:t>
            </a:r>
            <a:r>
              <a:rPr sz="2200" spc="-3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sample.</a:t>
            </a:r>
            <a:endParaRPr sz="2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omic Sans MS"/>
                <a:cs typeface="Comic Sans MS"/>
              </a:rPr>
              <a:t>Examples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of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where</a:t>
            </a:r>
            <a:r>
              <a:rPr sz="2000" spc="-2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this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might</a:t>
            </a:r>
            <a:r>
              <a:rPr sz="2000" spc="-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occur</a:t>
            </a:r>
            <a:r>
              <a:rPr sz="2000" spc="-4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are:</a:t>
            </a:r>
            <a:endParaRPr sz="200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lr>
                <a:srgbClr val="000099"/>
              </a:buClr>
              <a:buFont typeface="Courier New"/>
              <a:buChar char="o"/>
              <a:tabLst>
                <a:tab pos="354965" algn="l"/>
              </a:tabLst>
            </a:pPr>
            <a:r>
              <a:rPr sz="2000" b="1" spc="-10" dirty="0">
                <a:latin typeface="Comic Sans MS"/>
                <a:cs typeface="Comic Sans MS"/>
              </a:rPr>
              <a:t>Before-and-</a:t>
            </a:r>
            <a:r>
              <a:rPr sz="2000" b="1" dirty="0">
                <a:latin typeface="Comic Sans MS"/>
                <a:cs typeface="Comic Sans MS"/>
              </a:rPr>
              <a:t>after</a:t>
            </a:r>
            <a:r>
              <a:rPr sz="2000" b="1" spc="-5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observations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on</a:t>
            </a:r>
            <a:r>
              <a:rPr sz="2000" b="1" spc="-2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the</a:t>
            </a:r>
            <a:r>
              <a:rPr sz="2000" b="1" spc="-4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same</a:t>
            </a:r>
            <a:r>
              <a:rPr sz="2000" b="1" spc="-25" dirty="0">
                <a:latin typeface="Comic Sans MS"/>
                <a:cs typeface="Comic Sans MS"/>
              </a:rPr>
              <a:t> </a:t>
            </a:r>
            <a:r>
              <a:rPr sz="2000" b="1" spc="-10" dirty="0">
                <a:latin typeface="Comic Sans MS"/>
                <a:cs typeface="Comic Sans MS"/>
              </a:rPr>
              <a:t>subjects</a:t>
            </a:r>
            <a:endParaRPr sz="2000">
              <a:latin typeface="Comic Sans MS"/>
              <a:cs typeface="Comic Sans MS"/>
            </a:endParaRPr>
          </a:p>
          <a:p>
            <a:pPr marL="775970" marR="300355" lvl="1" indent="-342900">
              <a:lnSpc>
                <a:spcPct val="100000"/>
              </a:lnSpc>
              <a:spcBef>
                <a:spcPts val="525"/>
              </a:spcBef>
              <a:buClr>
                <a:srgbClr val="1F487C"/>
              </a:buClr>
              <a:buFont typeface="Wingdings"/>
              <a:buChar char=""/>
              <a:tabLst>
                <a:tab pos="775970" algn="l"/>
              </a:tabLst>
            </a:pPr>
            <a:r>
              <a:rPr sz="2000" dirty="0">
                <a:latin typeface="Arial"/>
                <a:cs typeface="Arial"/>
              </a:rPr>
              <a:t>(e.g.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students’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diagnostic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test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results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before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after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particular </a:t>
            </a:r>
            <a:r>
              <a:rPr sz="2000" dirty="0">
                <a:latin typeface="Arial"/>
                <a:cs typeface="Arial"/>
              </a:rPr>
              <a:t>module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course).</a:t>
            </a:r>
            <a:endParaRPr sz="2000">
              <a:latin typeface="Arial"/>
              <a:cs typeface="Arial"/>
            </a:endParaRPr>
          </a:p>
          <a:p>
            <a:pPr marL="355600" marR="149860" indent="-342900">
              <a:lnSpc>
                <a:spcPct val="100000"/>
              </a:lnSpc>
              <a:spcBef>
                <a:spcPts val="434"/>
              </a:spcBef>
              <a:buClr>
                <a:srgbClr val="000099"/>
              </a:buClr>
              <a:buFont typeface="Courier New"/>
              <a:buChar char="o"/>
              <a:tabLst>
                <a:tab pos="355600" algn="l"/>
              </a:tabLst>
            </a:pPr>
            <a:r>
              <a:rPr sz="2000" b="1" dirty="0">
                <a:latin typeface="Comic Sans MS"/>
                <a:cs typeface="Comic Sans MS"/>
              </a:rPr>
              <a:t>A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comparison</a:t>
            </a:r>
            <a:r>
              <a:rPr sz="2000" b="1" spc="-5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of</a:t>
            </a:r>
            <a:r>
              <a:rPr sz="2000" b="1" spc="-3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two</a:t>
            </a:r>
            <a:r>
              <a:rPr sz="2000" b="1" spc="-4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different</a:t>
            </a:r>
            <a:r>
              <a:rPr sz="2000" b="1" spc="-4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methods</a:t>
            </a:r>
            <a:r>
              <a:rPr sz="2000" b="1" spc="-6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of</a:t>
            </a:r>
            <a:r>
              <a:rPr sz="2000" b="1" spc="-3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measurement</a:t>
            </a:r>
            <a:r>
              <a:rPr sz="2000" b="1" spc="-5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or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spc="-25" dirty="0">
                <a:latin typeface="Comic Sans MS"/>
                <a:cs typeface="Comic Sans MS"/>
              </a:rPr>
              <a:t>two </a:t>
            </a:r>
            <a:r>
              <a:rPr sz="2000" b="1" dirty="0">
                <a:latin typeface="Comic Sans MS"/>
                <a:cs typeface="Comic Sans MS"/>
              </a:rPr>
              <a:t>different</a:t>
            </a:r>
            <a:r>
              <a:rPr sz="2000" b="1" spc="-9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treatments</a:t>
            </a:r>
            <a:r>
              <a:rPr sz="2000" b="1" spc="-10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where</a:t>
            </a:r>
            <a:r>
              <a:rPr sz="2000" b="1" spc="-90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the</a:t>
            </a:r>
            <a:r>
              <a:rPr sz="2000" b="1" spc="-8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measurements/treatments</a:t>
            </a:r>
            <a:r>
              <a:rPr sz="2000" b="1" spc="-100" dirty="0">
                <a:latin typeface="Comic Sans MS"/>
                <a:cs typeface="Comic Sans MS"/>
              </a:rPr>
              <a:t> </a:t>
            </a:r>
            <a:r>
              <a:rPr sz="2000" b="1" spc="-25" dirty="0">
                <a:latin typeface="Comic Sans MS"/>
                <a:cs typeface="Comic Sans MS"/>
              </a:rPr>
              <a:t>are </a:t>
            </a:r>
            <a:r>
              <a:rPr sz="2000" b="1" dirty="0">
                <a:latin typeface="Comic Sans MS"/>
                <a:cs typeface="Comic Sans MS"/>
              </a:rPr>
              <a:t>applied</a:t>
            </a:r>
            <a:r>
              <a:rPr sz="2000" b="1" spc="-2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to</a:t>
            </a:r>
            <a:r>
              <a:rPr sz="2000" b="1" spc="-3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the</a:t>
            </a:r>
            <a:r>
              <a:rPr sz="2000" b="1" spc="-55" dirty="0">
                <a:latin typeface="Comic Sans MS"/>
                <a:cs typeface="Comic Sans MS"/>
              </a:rPr>
              <a:t> </a:t>
            </a:r>
            <a:r>
              <a:rPr sz="2000" b="1" dirty="0">
                <a:latin typeface="Comic Sans MS"/>
                <a:cs typeface="Comic Sans MS"/>
              </a:rPr>
              <a:t>same</a:t>
            </a:r>
            <a:r>
              <a:rPr sz="2000" b="1" spc="-40" dirty="0">
                <a:latin typeface="Comic Sans MS"/>
                <a:cs typeface="Comic Sans MS"/>
              </a:rPr>
              <a:t> </a:t>
            </a:r>
            <a:r>
              <a:rPr sz="2000" b="1" spc="-10" dirty="0">
                <a:latin typeface="Comic Sans MS"/>
                <a:cs typeface="Comic Sans MS"/>
              </a:rPr>
              <a:t>subjects</a:t>
            </a:r>
            <a:endParaRPr sz="2000">
              <a:latin typeface="Comic Sans MS"/>
              <a:cs typeface="Comic Sans MS"/>
            </a:endParaRPr>
          </a:p>
          <a:p>
            <a:pPr marL="775970" marR="554355" lvl="1" indent="-342900">
              <a:lnSpc>
                <a:spcPct val="100000"/>
              </a:lnSpc>
              <a:spcBef>
                <a:spcPts val="530"/>
              </a:spcBef>
              <a:buClr>
                <a:srgbClr val="1F487C"/>
              </a:buClr>
              <a:buFont typeface="Wingdings"/>
              <a:buChar char=""/>
              <a:tabLst>
                <a:tab pos="775970" algn="l"/>
              </a:tabLst>
            </a:pPr>
            <a:r>
              <a:rPr sz="2000" dirty="0">
                <a:latin typeface="Arial"/>
                <a:cs typeface="Arial"/>
              </a:rPr>
              <a:t>(e.g.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blood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pressure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measurements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stethoscope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dynamap).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Words>7248</Words>
  <Application>Microsoft Macintosh PowerPoint</Application>
  <PresentationFormat>On-screen Show (4:3)</PresentationFormat>
  <Paragraphs>674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Aptos</vt:lpstr>
      <vt:lpstr>Arial</vt:lpstr>
      <vt:lpstr>Comic Sans MS</vt:lpstr>
      <vt:lpstr>Courier New</vt:lpstr>
      <vt:lpstr>Söhne</vt:lpstr>
      <vt:lpstr>STIX Two Math</vt:lpstr>
      <vt:lpstr>Times New Roman</vt:lpstr>
      <vt:lpstr>Wingdings</vt:lpstr>
      <vt:lpstr>Office Theme</vt:lpstr>
      <vt:lpstr>1_Office Theme</vt:lpstr>
      <vt:lpstr>Data Analytics</vt:lpstr>
      <vt:lpstr>Lecture Outline</vt:lpstr>
      <vt:lpstr>PowerPoint Presentation</vt:lpstr>
      <vt:lpstr>T Test</vt:lpstr>
      <vt:lpstr>T Test</vt:lpstr>
      <vt:lpstr>T Test</vt:lpstr>
      <vt:lpstr>Types of t Test</vt:lpstr>
      <vt:lpstr>T Test</vt:lpstr>
      <vt:lpstr>Paired Sample t Test</vt:lpstr>
      <vt:lpstr>Paired Sample t Test</vt:lpstr>
      <vt:lpstr>Procedure Paired Sample t Test</vt:lpstr>
      <vt:lpstr>Paired Sample t Test</vt:lpstr>
      <vt:lpstr>Paired Sample t Test</vt:lpstr>
      <vt:lpstr>Paired Sample t Test using P value</vt:lpstr>
      <vt:lpstr>Paired Sample t Test using P value</vt:lpstr>
      <vt:lpstr>Paired Sample t Test using P value</vt:lpstr>
      <vt:lpstr>Example of Two-tailed Paired T-test</vt:lpstr>
      <vt:lpstr>Example of Two-tailed Paired T-test</vt:lpstr>
      <vt:lpstr>Example of Two-tailed Paired T-test</vt:lpstr>
      <vt:lpstr>Example of Two-tailed Paired T-test</vt:lpstr>
      <vt:lpstr>Example of One-tailed (Right) Paired t-test</vt:lpstr>
      <vt:lpstr>Example of One-tailed (Right) Paired t-test</vt:lpstr>
      <vt:lpstr>Example of One-tailed (Right) Paired t-test</vt:lpstr>
      <vt:lpstr>Example of One-tailed (Right) Paired t-test</vt:lpstr>
      <vt:lpstr>Example of One-tailed (Left) Paired t- test</vt:lpstr>
      <vt:lpstr>Example of One-tailed (Left) Paired t- test</vt:lpstr>
      <vt:lpstr>Example of One-tailed (Left) Paired t-</vt:lpstr>
      <vt:lpstr>Example of One-tailed (Left) Paired t- test</vt:lpstr>
      <vt:lpstr>T Test</vt:lpstr>
      <vt:lpstr>T Test</vt:lpstr>
      <vt:lpstr>T Test</vt:lpstr>
      <vt:lpstr>One Sample T Test</vt:lpstr>
      <vt:lpstr>One Sample T Test</vt:lpstr>
      <vt:lpstr>One Sample T Test</vt:lpstr>
      <vt:lpstr>One Sample T Test using P Value</vt:lpstr>
      <vt:lpstr>One Sample T Test using P Value</vt:lpstr>
      <vt:lpstr>One Sample T Test</vt:lpstr>
      <vt:lpstr>One Sample T Test</vt:lpstr>
      <vt:lpstr>One Sample T Test</vt:lpstr>
      <vt:lpstr>One Sample T Test</vt:lpstr>
      <vt:lpstr>One Sample T Test</vt:lpstr>
      <vt:lpstr>One Sample T Test</vt:lpstr>
      <vt:lpstr>One Sample T Test</vt:lpstr>
      <vt:lpstr>One Sample T Test</vt:lpstr>
      <vt:lpstr>One Sample T Test</vt:lpstr>
      <vt:lpstr>Two sample T test</vt:lpstr>
      <vt:lpstr>Two sample T test</vt:lpstr>
      <vt:lpstr>Two sample T test</vt:lpstr>
      <vt:lpstr>PowerPoint Presentation</vt:lpstr>
      <vt:lpstr>Two sample T test</vt:lpstr>
      <vt:lpstr>Two sample T test</vt:lpstr>
      <vt:lpstr>Welch's t-test</vt:lpstr>
      <vt:lpstr>Welch's t-test</vt:lpstr>
      <vt:lpstr>Welch's t-test</vt:lpstr>
      <vt:lpstr>Welch's t-test</vt:lpstr>
      <vt:lpstr>Welch's t-test</vt:lpstr>
      <vt:lpstr>Student t-test</vt:lpstr>
      <vt:lpstr>Student t-test</vt:lpstr>
      <vt:lpstr>Student t-test</vt:lpstr>
      <vt:lpstr>Student t-test</vt:lpstr>
      <vt:lpstr>Student t-test</vt:lpstr>
      <vt:lpstr>Student t-test</vt:lpstr>
      <vt:lpstr>Student t-test</vt:lpstr>
      <vt:lpstr>Student t-test</vt:lpstr>
      <vt:lpstr>What is F-test?</vt:lpstr>
      <vt:lpstr>PowerPoint Presentation</vt:lpstr>
      <vt:lpstr>PowerPoint Presentation</vt:lpstr>
      <vt:lpstr>Characteristics of the F Distribution</vt:lpstr>
      <vt:lpstr>How to use F-test ?</vt:lpstr>
      <vt:lpstr>Assumptions for the F-test</vt:lpstr>
      <vt:lpstr>Conditions for Using the F-Test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Methods in Engineering</dc:title>
  <dc:creator>Safdar Marwat</dc:creator>
  <cp:lastModifiedBy>Abeer Irfan</cp:lastModifiedBy>
  <cp:revision>13</cp:revision>
  <dcterms:created xsi:type="dcterms:W3CDTF">2024-04-19T14:51:53Z</dcterms:created>
  <dcterms:modified xsi:type="dcterms:W3CDTF">2024-10-29T07:50:50Z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2024-04-19T00:00:00Z</vt:filetime>
  </property>
  <property fmtid="{D5CDD505-2E9C-101B-9397-08002B2CF9AE}" pid="5" name="Producer">
    <vt:lpwstr>Microsoft® PowerPoint® 2013</vt:lpwstr>
  </property>
</Properties>
</file>